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54"/>
  </p:notesMasterIdLst>
  <p:sldIdLst>
    <p:sldId id="256" r:id="rId2"/>
    <p:sldId id="349" r:id="rId3"/>
    <p:sldId id="289" r:id="rId4"/>
    <p:sldId id="308" r:id="rId5"/>
    <p:sldId id="307" r:id="rId6"/>
    <p:sldId id="290" r:id="rId7"/>
    <p:sldId id="313" r:id="rId8"/>
    <p:sldId id="314" r:id="rId9"/>
    <p:sldId id="316" r:id="rId10"/>
    <p:sldId id="317" r:id="rId11"/>
    <p:sldId id="319" r:id="rId12"/>
    <p:sldId id="320" r:id="rId13"/>
    <p:sldId id="286" r:id="rId14"/>
    <p:sldId id="333" r:id="rId15"/>
    <p:sldId id="257" r:id="rId16"/>
    <p:sldId id="352" r:id="rId17"/>
    <p:sldId id="278" r:id="rId18"/>
    <p:sldId id="353" r:id="rId19"/>
    <p:sldId id="354" r:id="rId20"/>
    <p:sldId id="355" r:id="rId21"/>
    <p:sldId id="356" r:id="rId22"/>
    <p:sldId id="263" r:id="rId23"/>
    <p:sldId id="321" r:id="rId24"/>
    <p:sldId id="335" r:id="rId25"/>
    <p:sldId id="336" r:id="rId26"/>
    <p:sldId id="337" r:id="rId27"/>
    <p:sldId id="338" r:id="rId28"/>
    <p:sldId id="339" r:id="rId29"/>
    <p:sldId id="340" r:id="rId30"/>
    <p:sldId id="341" r:id="rId31"/>
    <p:sldId id="342" r:id="rId32"/>
    <p:sldId id="343" r:id="rId33"/>
    <p:sldId id="344" r:id="rId34"/>
    <p:sldId id="345" r:id="rId35"/>
    <p:sldId id="287" r:id="rId36"/>
    <p:sldId id="324" r:id="rId37"/>
    <p:sldId id="346" r:id="rId38"/>
    <p:sldId id="347" r:id="rId39"/>
    <p:sldId id="325" r:id="rId40"/>
    <p:sldId id="302" r:id="rId41"/>
    <p:sldId id="292" r:id="rId42"/>
    <p:sldId id="293" r:id="rId43"/>
    <p:sldId id="297" r:id="rId44"/>
    <p:sldId id="288" r:id="rId45"/>
    <p:sldId id="327" r:id="rId46"/>
    <p:sldId id="348" r:id="rId47"/>
    <p:sldId id="328" r:id="rId48"/>
    <p:sldId id="329" r:id="rId49"/>
    <p:sldId id="330" r:id="rId50"/>
    <p:sldId id="295" r:id="rId51"/>
    <p:sldId id="296" r:id="rId52"/>
    <p:sldId id="294" r:id="rId5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A15761-6490-5096-002B-E7FB99918CC2}" v="20" dt="2024-12-10T18:37:03.480"/>
    <p1510:client id="{CE025DF9-C92C-483D-CCCF-05B86C3D398C}" v="287" dt="2024-12-10T18:44:28.997"/>
    <p1510:client id="{D24CEF40-C362-2A3E-B4F9-490520B1BD00}" v="101" dt="2024-12-10T18:44:25.5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70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jpe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6DF7-FCFC-46E7-8269-A90711304544}" type="datetimeFigureOut">
              <a:rPr lang="en-US" smtClean="0"/>
              <a:t>12/17/2024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94E3E3-D5C2-42D0-AFA6-FF5311EE5F0F}" type="slidenum">
              <a:rPr lang="en-US" smtClean="0"/>
              <a:t>‹#›</a:t>
            </a:fld>
            <a:endParaRPr lang="en-US"/>
          </a:p>
        </p:txBody>
      </p:sp>
    </p:spTree>
    <p:extLst>
      <p:ext uri="{BB962C8B-B14F-4D97-AF65-F5344CB8AC3E}">
        <p14:creationId xmlns:p14="http://schemas.microsoft.com/office/powerpoint/2010/main" val="1073014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90CA61C-EF3C-4B40-8D0C-1E3C85CD5FF7}" type="datetime1">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2803880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739080-40F1-4754-AA11-7CE81384A4DC}" type="datetime1">
              <a:rPr lang="en-US" smtClean="0"/>
              <a:t>12/17/2024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27251536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BC06DD9-E97C-4526-98D9-00CFADAB991F}" type="datetime1">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23392779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86CAB52-90BC-4A8B-AA9E-61DBCD2CE189}" type="datetime1">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F9F84A-4CF8-4ACD-9777-E31CF1514E9D}"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1539696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BDA262-F6D1-4411-A26D-4C6777565D61}" type="datetime1">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18305196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1C1CC60-613C-4864-BF00-C34D9BB60C15}" type="datetime1">
              <a:rPr lang="en-US" smtClean="0"/>
              <a:t>12/17/2024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31424588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284D4C0-260F-42F4-B9DF-21F4969BA3E4}" type="datetime1">
              <a:rPr lang="en-US" smtClean="0"/>
              <a:t>12/17/2024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33479552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2F9D44-7408-4E7F-9015-F6D2CBB95908}" type="datetime1">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5885144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01495B-8A4E-4F84-B359-69A87FDB42D8}" type="datetime1">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42118516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12926993-3639-4811-87AD-FB3D6E269344}" type="datetime1">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2083968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1F0518-D543-4256-84CE-E8204D31725F}" type="datetime1">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25729029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5129F28-4E42-465D-9951-32F3D73C60AF}" type="datetime1">
              <a:rPr lang="en-US" smtClean="0"/>
              <a:t>12/17/2024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32037787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5D5416C-1743-48CB-A086-4BBC86D4890C}" type="datetime1">
              <a:rPr lang="en-US" smtClean="0"/>
              <a:t>12/17/2024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3275803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E9BD3AB3-052D-4B00-80F7-68145E201164}" type="datetime1">
              <a:rPr lang="en-US" smtClean="0"/>
              <a:t>12/17/2024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3851972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0497DE3-00D8-45B6-925E-508D78564653}" type="datetime1">
              <a:rPr lang="en-US" smtClean="0"/>
              <a:t>12/17/2024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1270073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BEA4ABF-ED6B-425A-BAE6-E95D1AD365C1}" type="datetime1">
              <a:rPr lang="en-US" smtClean="0"/>
              <a:t>12/17/2024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316873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689B97C-9F1C-49A4-8D4F-52BB80DBA4AD}" type="datetime1">
              <a:rPr lang="en-US" smtClean="0"/>
              <a:t>12/17/2024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F9F84A-4CF8-4ACD-9777-E31CF1514E9D}" type="slidenum">
              <a:rPr lang="en-US" smtClean="0"/>
              <a:t>‹#›</a:t>
            </a:fld>
            <a:endParaRPr lang="en-US"/>
          </a:p>
        </p:txBody>
      </p:sp>
    </p:spTree>
    <p:extLst>
      <p:ext uri="{BB962C8B-B14F-4D97-AF65-F5344CB8AC3E}">
        <p14:creationId xmlns:p14="http://schemas.microsoft.com/office/powerpoint/2010/main" val="1589918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D08861E-2A27-403A-81FF-BD9CEED56792}" type="datetime1">
              <a:rPr lang="en-US" smtClean="0"/>
              <a:t>12/17/2024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AF9F84A-4CF8-4ACD-9777-E31CF1514E9D}" type="slidenum">
              <a:rPr lang="en-US" smtClean="0"/>
              <a:t>‹#›</a:t>
            </a:fld>
            <a:endParaRPr lang="en-US"/>
          </a:p>
        </p:txBody>
      </p:sp>
    </p:spTree>
    <p:extLst>
      <p:ext uri="{BB962C8B-B14F-4D97-AF65-F5344CB8AC3E}">
        <p14:creationId xmlns:p14="http://schemas.microsoft.com/office/powerpoint/2010/main" val="166815034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weare2ndact.org/prevention-plays"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weare2ndact.org/actnow"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weare2ndact.org/drama-therapy"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A93A8-5FA0-119B-4F1B-CCCD2014C2A1}"/>
              </a:ext>
            </a:extLst>
          </p:cNvPr>
          <p:cNvSpPr>
            <a:spLocks noGrp="1"/>
          </p:cNvSpPr>
          <p:nvPr>
            <p:ph type="ctrTitle"/>
          </p:nvPr>
        </p:nvSpPr>
        <p:spPr>
          <a:xfrm>
            <a:off x="1064505" y="638552"/>
            <a:ext cx="8825658" cy="2078569"/>
          </a:xfrm>
        </p:spPr>
        <p:txBody>
          <a:bodyPr/>
          <a:lstStyle/>
          <a:p>
            <a:pPr algn="ctr"/>
            <a:r>
              <a:rPr lang="en-US" sz="3200"/>
              <a:t>QSO 705 Capstone in Business Analytics</a:t>
            </a:r>
            <a:br>
              <a:rPr lang="en-US" sz="3200"/>
            </a:br>
            <a:br>
              <a:rPr lang="en-US" sz="3200"/>
            </a:br>
            <a:r>
              <a:rPr lang="en-US" sz="3200" b="1"/>
              <a:t>Prevention Plays Feedback Survey Analysis</a:t>
            </a:r>
          </a:p>
        </p:txBody>
      </p:sp>
      <p:sp>
        <p:nvSpPr>
          <p:cNvPr id="3" name="TextBox 2">
            <a:extLst>
              <a:ext uri="{FF2B5EF4-FFF2-40B4-BE49-F238E27FC236}">
                <a16:creationId xmlns:a16="http://schemas.microsoft.com/office/drawing/2014/main" id="{C22AEE2E-186A-FC87-46DB-C4CB14DDCB93}"/>
              </a:ext>
            </a:extLst>
          </p:cNvPr>
          <p:cNvSpPr txBox="1"/>
          <p:nvPr/>
        </p:nvSpPr>
        <p:spPr>
          <a:xfrm>
            <a:off x="3476444" y="3286664"/>
            <a:ext cx="7100115" cy="1384995"/>
          </a:xfrm>
          <a:prstGeom prst="rect">
            <a:avLst/>
          </a:prstGeom>
          <a:noFill/>
        </p:spPr>
        <p:txBody>
          <a:bodyPr wrap="square" rtlCol="0">
            <a:spAutoFit/>
          </a:bodyPr>
          <a:lstStyle/>
          <a:p>
            <a:r>
              <a:rPr lang="en-US" sz="2800"/>
              <a:t>Team Members: Devika Adumala</a:t>
            </a:r>
          </a:p>
          <a:p>
            <a:r>
              <a:rPr lang="en-US" sz="2800"/>
              <a:t>                             Minakshi Chaudhary</a:t>
            </a:r>
          </a:p>
          <a:p>
            <a:r>
              <a:rPr lang="en-US" sz="2800"/>
              <a:t>                             Varun </a:t>
            </a:r>
            <a:r>
              <a:rPr lang="en-US" sz="2800" err="1"/>
              <a:t>Marigandla</a:t>
            </a:r>
            <a:endParaRPr lang="en-US" sz="2800"/>
          </a:p>
        </p:txBody>
      </p:sp>
    </p:spTree>
    <p:extLst>
      <p:ext uri="{BB962C8B-B14F-4D97-AF65-F5344CB8AC3E}">
        <p14:creationId xmlns:p14="http://schemas.microsoft.com/office/powerpoint/2010/main" val="1024756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6BE92EFC-AEAD-F327-EBC9-49A8CD743433}"/>
            </a:ext>
          </a:extLst>
        </p:cNvPr>
        <p:cNvGrpSpPr/>
        <p:nvPr/>
      </p:nvGrpSpPr>
      <p:grpSpPr>
        <a:xfrm>
          <a:off x="0" y="0"/>
          <a:ext cx="0" cy="0"/>
          <a:chOff x="0" y="0"/>
          <a:chExt cx="0" cy="0"/>
        </a:xfrm>
      </p:grpSpPr>
      <p:sp>
        <p:nvSpPr>
          <p:cNvPr id="5133" name="Rectangle 5132">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DFF9C7-A0DE-8A5F-BC1D-1553D8464B3D}"/>
              </a:ext>
            </a:extLst>
          </p:cNvPr>
          <p:cNvSpPr>
            <a:spLocks noGrp="1"/>
          </p:cNvSpPr>
          <p:nvPr>
            <p:ph type="title"/>
          </p:nvPr>
        </p:nvSpPr>
        <p:spPr>
          <a:xfrm>
            <a:off x="648930" y="629266"/>
            <a:ext cx="6188190" cy="1622321"/>
          </a:xfrm>
        </p:spPr>
        <p:txBody>
          <a:bodyPr>
            <a:normAutofit/>
          </a:bodyPr>
          <a:lstStyle/>
          <a:p>
            <a:r>
              <a:rPr lang="en-US">
                <a:solidFill>
                  <a:srgbClr val="EBEBEB"/>
                </a:solidFill>
              </a:rPr>
              <a:t>About Prevention Plays</a:t>
            </a:r>
          </a:p>
        </p:txBody>
      </p:sp>
      <p:sp>
        <p:nvSpPr>
          <p:cNvPr id="3" name="Content Placeholder 2">
            <a:extLst>
              <a:ext uri="{FF2B5EF4-FFF2-40B4-BE49-F238E27FC236}">
                <a16:creationId xmlns:a16="http://schemas.microsoft.com/office/drawing/2014/main" id="{0FCAF826-238F-8C8F-4E04-3800673A1D45}"/>
              </a:ext>
            </a:extLst>
          </p:cNvPr>
          <p:cNvSpPr>
            <a:spLocks noGrp="1"/>
          </p:cNvSpPr>
          <p:nvPr>
            <p:ph idx="1"/>
          </p:nvPr>
        </p:nvSpPr>
        <p:spPr>
          <a:xfrm>
            <a:off x="601440" y="2110596"/>
            <a:ext cx="6188189" cy="3785419"/>
          </a:xfrm>
        </p:spPr>
        <p:txBody>
          <a:bodyPr>
            <a:normAutofit/>
          </a:bodyPr>
          <a:lstStyle/>
          <a:p>
            <a:pPr marL="0" marR="0" indent="0">
              <a:lnSpc>
                <a:spcPct val="90000"/>
              </a:lnSpc>
              <a:spcAft>
                <a:spcPts val="800"/>
              </a:spcAft>
              <a:buNone/>
            </a:pPr>
            <a:r>
              <a:rPr lang="en-US" b="1" kern="100">
                <a:solidFill>
                  <a:srgbClr val="FFFFFF"/>
                </a:solidFill>
                <a:effectLst/>
                <a:latin typeface="Aptos" panose="020B0004020202020204" pitchFamily="34" charset="0"/>
                <a:ea typeface="Aptos" panose="020B0004020202020204" pitchFamily="34" charset="0"/>
                <a:cs typeface="Times New Roman" panose="02020603050405020304" pitchFamily="18" charset="0"/>
              </a:rPr>
              <a:t>I'll Never Do That</a:t>
            </a:r>
            <a:endParaRPr lang="en-US" kern="100">
              <a:solidFill>
                <a:srgbClr val="FFFFFF"/>
              </a:solidFill>
              <a:effectLst/>
              <a:latin typeface="Aptos" panose="020B0004020202020204" pitchFamily="34" charset="0"/>
              <a:ea typeface="Aptos" panose="020B0004020202020204" pitchFamily="34" charset="0"/>
              <a:cs typeface="Times New Roman" panose="02020603050405020304" pitchFamily="18" charset="0"/>
            </a:endParaRPr>
          </a:p>
          <a:p>
            <a:pPr marL="0" marR="0" indent="0">
              <a:lnSpc>
                <a:spcPct val="90000"/>
              </a:lnSpc>
              <a:spcAft>
                <a:spcPts val="800"/>
              </a:spcAft>
              <a:buNone/>
            </a:pPr>
            <a:r>
              <a:rPr lang="en-US" b="1" kern="100">
                <a:solidFill>
                  <a:srgbClr val="FFFFFF"/>
                </a:solidFill>
                <a:effectLst/>
                <a:latin typeface="Aptos" panose="020B0004020202020204" pitchFamily="34" charset="0"/>
                <a:ea typeface="Aptos" panose="020B0004020202020204" pitchFamily="34" charset="0"/>
                <a:cs typeface="Times New Roman" panose="02020603050405020304" pitchFamily="18" charset="0"/>
              </a:rPr>
              <a:t>THIS PLAY HAS BEEN ON TOUR SINCE 1989</a:t>
            </a:r>
            <a:endParaRPr lang="en-US" kern="100">
              <a:solidFill>
                <a:srgbClr val="FFFFFF"/>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90000"/>
              </a:lnSpc>
              <a:tabLst>
                <a:tab pos="457200" algn="l"/>
              </a:tabLst>
            </a:pPr>
            <a:r>
              <a:rPr lang="en-US">
                <a:solidFill>
                  <a:srgbClr val="FFFFFF"/>
                </a:solidFill>
                <a:latin typeface="montserrat" panose="00000500000000000000" pitchFamily="2" charset="0"/>
              </a:rPr>
              <a:t>An intimate story of one family's struggles happening behind closed doors. As one of the parents descends deeper into addiction, the rest of the family struggles to cope. This story sheds light on family dynamics, the harrowing path to recovery, and the overwhelming truth that addiction is a “family disease.”</a:t>
            </a:r>
          </a:p>
          <a:p>
            <a:pPr marL="0" marR="0">
              <a:lnSpc>
                <a:spcPct val="90000"/>
              </a:lnSpc>
              <a:spcAft>
                <a:spcPts val="800"/>
              </a:spcAft>
            </a:pPr>
            <a:r>
              <a:rPr lang="en-US" b="1" kern="100">
                <a:solidFill>
                  <a:srgbClr val="FFFFFF"/>
                </a:solidFill>
                <a:effectLst/>
                <a:latin typeface="Aptos" panose="020B0004020202020204" pitchFamily="34" charset="0"/>
                <a:ea typeface="Aptos" panose="020B0004020202020204" pitchFamily="34" charset="0"/>
                <a:cs typeface="Times New Roman" panose="02020603050405020304" pitchFamily="18" charset="0"/>
              </a:rPr>
              <a:t>Written by: Improbable Players</a:t>
            </a:r>
            <a:endParaRPr lang="en-US" kern="100">
              <a:solidFill>
                <a:srgbClr val="FFFFFF"/>
              </a:solidFill>
              <a:effectLst/>
              <a:latin typeface="Aptos" panose="020B0004020202020204" pitchFamily="34" charset="0"/>
              <a:ea typeface="Aptos" panose="020B0004020202020204" pitchFamily="34" charset="0"/>
              <a:cs typeface="Times New Roman" panose="02020603050405020304" pitchFamily="18" charset="0"/>
            </a:endParaRPr>
          </a:p>
        </p:txBody>
      </p:sp>
      <p:sp>
        <p:nvSpPr>
          <p:cNvPr id="5134"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122" name="Picture 2">
            <a:extLst>
              <a:ext uri="{FF2B5EF4-FFF2-40B4-BE49-F238E27FC236}">
                <a16:creationId xmlns:a16="http://schemas.microsoft.com/office/drawing/2014/main" id="{5FF810D0-0258-A6D7-1ED5-DEE05236F0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30698" r="26241"/>
          <a:stretch/>
        </p:blipFill>
        <p:spPr bwMode="auto">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57EE7BA8-E422-6244-309F-BD3CF192BFB5}"/>
              </a:ext>
            </a:extLst>
          </p:cNvPr>
          <p:cNvSpPr>
            <a:spLocks noGrp="1"/>
          </p:cNvSpPr>
          <p:nvPr>
            <p:ph type="sldNum" sz="quarter" idx="12"/>
          </p:nvPr>
        </p:nvSpPr>
        <p:spPr>
          <a:xfrm>
            <a:off x="10352540" y="295729"/>
            <a:ext cx="838199" cy="767687"/>
          </a:xfrm>
        </p:spPr>
        <p:txBody>
          <a:bodyPr>
            <a:normAutofit/>
          </a:bodyPr>
          <a:lstStyle/>
          <a:p>
            <a:pPr>
              <a:spcAft>
                <a:spcPts val="600"/>
              </a:spcAft>
            </a:pPr>
            <a:fld id="{5AF9F84A-4CF8-4ACD-9777-E31CF1514E9D}"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72884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8FEC70E2-6F20-EA31-4EFE-7BB94E4BE665}"/>
            </a:ext>
          </a:extLst>
        </p:cNvPr>
        <p:cNvGrpSpPr/>
        <p:nvPr/>
      </p:nvGrpSpPr>
      <p:grpSpPr>
        <a:xfrm>
          <a:off x="0" y="0"/>
          <a:ext cx="0" cy="0"/>
          <a:chOff x="0" y="0"/>
          <a:chExt cx="0" cy="0"/>
        </a:xfrm>
      </p:grpSpPr>
      <p:sp>
        <p:nvSpPr>
          <p:cNvPr id="6151" name="Rectangle 6150">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F268DA-7731-72E3-1BFB-B4DE50545569}"/>
              </a:ext>
            </a:extLst>
          </p:cNvPr>
          <p:cNvSpPr>
            <a:spLocks noGrp="1"/>
          </p:cNvSpPr>
          <p:nvPr>
            <p:ph type="title"/>
          </p:nvPr>
        </p:nvSpPr>
        <p:spPr>
          <a:xfrm>
            <a:off x="648930" y="629266"/>
            <a:ext cx="6188190" cy="1622321"/>
          </a:xfrm>
        </p:spPr>
        <p:txBody>
          <a:bodyPr>
            <a:normAutofit/>
          </a:bodyPr>
          <a:lstStyle/>
          <a:p>
            <a:r>
              <a:rPr lang="en-US">
                <a:solidFill>
                  <a:srgbClr val="EBEBEB"/>
                </a:solidFill>
              </a:rPr>
              <a:t>About Prevention Plays</a:t>
            </a:r>
          </a:p>
        </p:txBody>
      </p:sp>
      <p:sp>
        <p:nvSpPr>
          <p:cNvPr id="3" name="Content Placeholder 2">
            <a:extLst>
              <a:ext uri="{FF2B5EF4-FFF2-40B4-BE49-F238E27FC236}">
                <a16:creationId xmlns:a16="http://schemas.microsoft.com/office/drawing/2014/main" id="{957A3F99-EFDC-9E3F-D86E-109437073371}"/>
              </a:ext>
            </a:extLst>
          </p:cNvPr>
          <p:cNvSpPr>
            <a:spLocks noGrp="1"/>
          </p:cNvSpPr>
          <p:nvPr>
            <p:ph idx="1"/>
          </p:nvPr>
        </p:nvSpPr>
        <p:spPr>
          <a:xfrm>
            <a:off x="648930" y="1923692"/>
            <a:ext cx="6188189" cy="3942270"/>
          </a:xfrm>
        </p:spPr>
        <p:txBody>
          <a:bodyPr>
            <a:normAutofit lnSpcReduction="10000"/>
          </a:bodyPr>
          <a:lstStyle/>
          <a:p>
            <a:pPr marL="0" marR="0" indent="0">
              <a:lnSpc>
                <a:spcPct val="90000"/>
              </a:lnSpc>
              <a:spcAft>
                <a:spcPts val="800"/>
              </a:spcAft>
              <a:buNone/>
            </a:pPr>
            <a:r>
              <a:rPr lang="en-US" b="1" kern="100">
                <a:solidFill>
                  <a:srgbClr val="FFFFFF"/>
                </a:solidFill>
                <a:effectLst/>
                <a:latin typeface="Aptos" panose="020B0004020202020204" pitchFamily="34" charset="0"/>
                <a:ea typeface="Aptos" panose="020B0004020202020204" pitchFamily="34" charset="0"/>
                <a:cs typeface="Times New Roman" panose="02020603050405020304" pitchFamily="18" charset="0"/>
              </a:rPr>
              <a:t>I'll Be There for You</a:t>
            </a:r>
            <a:endParaRPr lang="en-US" kern="100">
              <a:solidFill>
                <a:srgbClr val="FFFFFF"/>
              </a:solidFill>
              <a:effectLst/>
              <a:latin typeface="Aptos" panose="020B0004020202020204" pitchFamily="34" charset="0"/>
              <a:ea typeface="Aptos" panose="020B0004020202020204" pitchFamily="34" charset="0"/>
              <a:cs typeface="Times New Roman" panose="02020603050405020304" pitchFamily="18" charset="0"/>
            </a:endParaRPr>
          </a:p>
          <a:p>
            <a:pPr marL="0" marR="0" indent="0">
              <a:lnSpc>
                <a:spcPct val="90000"/>
              </a:lnSpc>
              <a:spcAft>
                <a:spcPts val="800"/>
              </a:spcAft>
              <a:buNone/>
            </a:pPr>
            <a:r>
              <a:rPr lang="en-US" b="1" kern="100">
                <a:solidFill>
                  <a:srgbClr val="FFFFFF"/>
                </a:solidFill>
                <a:effectLst/>
                <a:latin typeface="Arial" panose="020B0604020202020204" pitchFamily="34" charset="0"/>
                <a:ea typeface="Aptos" panose="020B0004020202020204" pitchFamily="34" charset="0"/>
                <a:cs typeface="Times New Roman" panose="02020603050405020304" pitchFamily="18" charset="0"/>
              </a:rPr>
              <a:t>​</a:t>
            </a:r>
            <a:r>
              <a:rPr lang="en-US">
                <a:solidFill>
                  <a:srgbClr val="FFFFFF"/>
                </a:solidFill>
                <a:latin typeface="montserrat" panose="00000500000000000000" pitchFamily="2" charset="0"/>
              </a:rPr>
              <a:t>I'll Be There For You follows a group of young people as they create an original play inspired by their daily lives, using the stage as a way to better understand themselves and the world around them. They pull themes from their own lived experience, such as gender and immigrant identity, relationships with adults, and the ways alcohol and other drugs can reshape the landscape of a young person's life. Ultimately, they discover what it means to write one’s own ending.</a:t>
            </a:r>
          </a:p>
          <a:p>
            <a:pPr>
              <a:lnSpc>
                <a:spcPct val="90000"/>
              </a:lnSpc>
            </a:pPr>
            <a:r>
              <a:rPr lang="en-US" b="1">
                <a:solidFill>
                  <a:srgbClr val="FFFFFF"/>
                </a:solidFill>
                <a:effectLst/>
                <a:latin typeface="Aptos" panose="020B0004020202020204" pitchFamily="34" charset="0"/>
                <a:ea typeface="Aptos" panose="020B0004020202020204" pitchFamily="34" charset="0"/>
                <a:cs typeface="Times New Roman" panose="02020603050405020304" pitchFamily="18" charset="0"/>
              </a:rPr>
              <a:t>Written by: 2nd Act</a:t>
            </a:r>
            <a:endParaRPr lang="en-US" kern="100">
              <a:solidFill>
                <a:srgbClr val="FFFFFF"/>
              </a:solidFill>
              <a:effectLst/>
              <a:latin typeface="Aptos" panose="020B0004020202020204" pitchFamily="34" charset="0"/>
              <a:ea typeface="Aptos" panose="020B0004020202020204" pitchFamily="34" charset="0"/>
              <a:cs typeface="Times New Roman" panose="02020603050405020304" pitchFamily="18" charset="0"/>
            </a:endParaRPr>
          </a:p>
        </p:txBody>
      </p:sp>
      <p:sp>
        <p:nvSpPr>
          <p:cNvPr id="6153"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6146" name="Picture 2">
            <a:extLst>
              <a:ext uri="{FF2B5EF4-FFF2-40B4-BE49-F238E27FC236}">
                <a16:creationId xmlns:a16="http://schemas.microsoft.com/office/drawing/2014/main" id="{26CE19D1-222B-9B6A-4D4B-1873132E19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1792" r="8042"/>
          <a:stretch/>
        </p:blipFill>
        <p:spPr bwMode="auto">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4BC7146-3AD0-2019-B0E8-E5496983BB7F}"/>
              </a:ext>
            </a:extLst>
          </p:cNvPr>
          <p:cNvSpPr>
            <a:spLocks noGrp="1"/>
          </p:cNvSpPr>
          <p:nvPr>
            <p:ph type="sldNum" sz="quarter" idx="12"/>
          </p:nvPr>
        </p:nvSpPr>
        <p:spPr>
          <a:xfrm>
            <a:off x="10352540" y="295729"/>
            <a:ext cx="838199" cy="767687"/>
          </a:xfrm>
        </p:spPr>
        <p:txBody>
          <a:bodyPr>
            <a:normAutofit/>
          </a:bodyPr>
          <a:lstStyle/>
          <a:p>
            <a:pPr>
              <a:spcAft>
                <a:spcPts val="600"/>
              </a:spcAft>
            </a:pPr>
            <a:fld id="{5AF9F84A-4CF8-4ACD-9777-E31CF1514E9D}" type="slidenum">
              <a:rPr lang="en-US">
                <a:solidFill>
                  <a:srgbClr val="FFFFFF"/>
                </a:solidFill>
              </a:rPr>
              <a:pPr>
                <a:spcAft>
                  <a:spcPts val="600"/>
                </a:spcAft>
              </a:pPr>
              <a:t>11</a:t>
            </a:fld>
            <a:endParaRPr lang="en-US">
              <a:solidFill>
                <a:srgbClr val="FFFFFF"/>
              </a:solidFill>
            </a:endParaRPr>
          </a:p>
        </p:txBody>
      </p:sp>
    </p:spTree>
    <p:extLst>
      <p:ext uri="{BB962C8B-B14F-4D97-AF65-F5344CB8AC3E}">
        <p14:creationId xmlns:p14="http://schemas.microsoft.com/office/powerpoint/2010/main" val="23757472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58F8D-06EB-B829-F311-8E73E05A8A7B}"/>
              </a:ext>
            </a:extLst>
          </p:cNvPr>
          <p:cNvSpPr>
            <a:spLocks noGrp="1"/>
          </p:cNvSpPr>
          <p:nvPr>
            <p:ph type="title"/>
          </p:nvPr>
        </p:nvSpPr>
        <p:spPr>
          <a:xfrm>
            <a:off x="646111" y="295729"/>
            <a:ext cx="9404723" cy="1212180"/>
          </a:xfrm>
        </p:spPr>
        <p:txBody>
          <a:bodyPr/>
          <a:lstStyle/>
          <a:p>
            <a:pPr algn="ctr"/>
            <a:r>
              <a:rPr lang="en-US" sz="3600"/>
              <a:t>Past Performance Venues </a:t>
            </a:r>
            <a:br>
              <a:rPr lang="en-US" sz="3600"/>
            </a:br>
            <a:r>
              <a:rPr lang="en-US" sz="3600"/>
              <a:t>(Alphabetical from A to D)</a:t>
            </a:r>
            <a:endParaRPr lang="en-US"/>
          </a:p>
        </p:txBody>
      </p:sp>
      <p:graphicFrame>
        <p:nvGraphicFramePr>
          <p:cNvPr id="5" name="Content Placeholder 4">
            <a:extLst>
              <a:ext uri="{FF2B5EF4-FFF2-40B4-BE49-F238E27FC236}">
                <a16:creationId xmlns:a16="http://schemas.microsoft.com/office/drawing/2014/main" id="{B485003F-09A6-FD7D-9841-5AA945206286}"/>
              </a:ext>
            </a:extLst>
          </p:cNvPr>
          <p:cNvGraphicFramePr>
            <a:graphicFrameLocks noGrp="1"/>
          </p:cNvGraphicFramePr>
          <p:nvPr>
            <p:ph idx="1"/>
            <p:extLst>
              <p:ext uri="{D42A27DB-BD31-4B8C-83A1-F6EECF244321}">
                <p14:modId xmlns:p14="http://schemas.microsoft.com/office/powerpoint/2010/main" val="78350806"/>
              </p:ext>
            </p:extLst>
          </p:nvPr>
        </p:nvGraphicFramePr>
        <p:xfrm>
          <a:off x="2480530" y="1674646"/>
          <a:ext cx="5878466" cy="4887625"/>
        </p:xfrm>
        <a:graphic>
          <a:graphicData uri="http://schemas.openxmlformats.org/drawingml/2006/table">
            <a:tbl>
              <a:tblPr firstRow="1" firstCol="1" bandRow="1">
                <a:tableStyleId>{775DCB02-9BB8-47FD-8907-85C794F793BA}</a:tableStyleId>
              </a:tblPr>
              <a:tblGrid>
                <a:gridCol w="2939233">
                  <a:extLst>
                    <a:ext uri="{9D8B030D-6E8A-4147-A177-3AD203B41FA5}">
                      <a16:colId xmlns:a16="http://schemas.microsoft.com/office/drawing/2014/main" val="3387257937"/>
                    </a:ext>
                  </a:extLst>
                </a:gridCol>
                <a:gridCol w="2939233">
                  <a:extLst>
                    <a:ext uri="{9D8B030D-6E8A-4147-A177-3AD203B41FA5}">
                      <a16:colId xmlns:a16="http://schemas.microsoft.com/office/drawing/2014/main" val="28933522"/>
                    </a:ext>
                  </a:extLst>
                </a:gridCol>
              </a:tblGrid>
              <a:tr h="462383">
                <a:tc>
                  <a:txBody>
                    <a:bodyPr/>
                    <a:lstStyle/>
                    <a:p>
                      <a:pPr marL="0" marR="0" algn="ctr">
                        <a:lnSpc>
                          <a:spcPct val="107000"/>
                        </a:lnSpc>
                        <a:spcAft>
                          <a:spcPts val="800"/>
                        </a:spcAft>
                      </a:pPr>
                      <a:r>
                        <a:rPr lang="en-US" sz="1100" kern="100">
                          <a:effectLst/>
                        </a:rPr>
                        <a:t>Northeast US</a:t>
                      </a:r>
                    </a:p>
                    <a:p>
                      <a:pPr marL="0" marR="0" algn="ctr">
                        <a:lnSpc>
                          <a:spcPct val="107000"/>
                        </a:lnSpc>
                        <a:spcAft>
                          <a:spcPts val="800"/>
                        </a:spcAft>
                      </a:pPr>
                      <a:r>
                        <a:rPr lang="en-US" sz="1100" kern="100">
                          <a:effectLst/>
                        </a:rPr>
                        <a:t>(NH, VT, CT, MA, RI, NJ, NY, PA, ME)</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0697" marR="60697" marT="0" marB="0" anchor="ctr"/>
                </a:tc>
                <a:tc>
                  <a:txBody>
                    <a:bodyPr/>
                    <a:lstStyle/>
                    <a:p>
                      <a:pPr marL="0" marR="0" algn="ctr">
                        <a:lnSpc>
                          <a:spcPct val="107000"/>
                        </a:lnSpc>
                        <a:spcAft>
                          <a:spcPts val="800"/>
                        </a:spcAft>
                      </a:pPr>
                      <a:r>
                        <a:rPr lang="en-US" sz="1100" kern="100">
                          <a:effectLst/>
                        </a:rPr>
                        <a:t>Ohio</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0697" marR="60697" marT="0" marB="0" anchor="ctr"/>
                </a:tc>
                <a:extLst>
                  <a:ext uri="{0D108BD9-81ED-4DB2-BD59-A6C34878D82A}">
                    <a16:rowId xmlns:a16="http://schemas.microsoft.com/office/drawing/2014/main" val="1489521649"/>
                  </a:ext>
                </a:extLst>
              </a:tr>
              <a:tr h="4425242">
                <a:tc>
                  <a:txBody>
                    <a:bodyPr/>
                    <a:lstStyle/>
                    <a:p>
                      <a:pPr marL="0" marR="0">
                        <a:lnSpc>
                          <a:spcPct val="107000"/>
                        </a:lnSpc>
                        <a:spcAft>
                          <a:spcPts val="800"/>
                        </a:spcAft>
                      </a:pPr>
                      <a:r>
                        <a:rPr lang="en-US" sz="1000" b="0" kern="100">
                          <a:effectLst/>
                        </a:rPr>
                        <a:t>360 High School</a:t>
                      </a:r>
                    </a:p>
                    <a:p>
                      <a:pPr marL="0" marR="0">
                        <a:lnSpc>
                          <a:spcPct val="107000"/>
                        </a:lnSpc>
                        <a:spcAft>
                          <a:spcPts val="800"/>
                        </a:spcAft>
                      </a:pPr>
                      <a:r>
                        <a:rPr lang="en-US" sz="1000" b="0" kern="100">
                          <a:effectLst/>
                        </a:rPr>
                        <a:t>Addiction Referral Center and Hudson Youth Camp</a:t>
                      </a:r>
                    </a:p>
                    <a:p>
                      <a:pPr marL="0" marR="0">
                        <a:lnSpc>
                          <a:spcPct val="107000"/>
                        </a:lnSpc>
                        <a:spcAft>
                          <a:spcPts val="800"/>
                        </a:spcAft>
                      </a:pPr>
                      <a:r>
                        <a:rPr lang="en-US" sz="1000" b="0" kern="100">
                          <a:effectLst/>
                        </a:rPr>
                        <a:t>Arlington High School</a:t>
                      </a:r>
                    </a:p>
                    <a:p>
                      <a:pPr marL="0" marR="0">
                        <a:lnSpc>
                          <a:spcPct val="107000"/>
                        </a:lnSpc>
                        <a:spcAft>
                          <a:spcPts val="800"/>
                        </a:spcAft>
                      </a:pPr>
                      <a:r>
                        <a:rPr lang="en-US" sz="1000" b="0" kern="100">
                          <a:effectLst/>
                        </a:rPr>
                        <a:t>B.F. Butler Middle School</a:t>
                      </a:r>
                    </a:p>
                    <a:p>
                      <a:pPr marL="0" marR="0">
                        <a:lnSpc>
                          <a:spcPct val="107000"/>
                        </a:lnSpc>
                        <a:spcAft>
                          <a:spcPts val="800"/>
                        </a:spcAft>
                      </a:pPr>
                      <a:r>
                        <a:rPr lang="en-US" sz="1000" b="0" kern="100">
                          <a:effectLst/>
                        </a:rPr>
                        <a:t>Berkshire DA STRIVE Conference</a:t>
                      </a:r>
                    </a:p>
                    <a:p>
                      <a:pPr marL="0" marR="0">
                        <a:lnSpc>
                          <a:spcPct val="107000"/>
                        </a:lnSpc>
                        <a:spcAft>
                          <a:spcPts val="800"/>
                        </a:spcAft>
                      </a:pPr>
                      <a:r>
                        <a:rPr lang="en-US" sz="1000" b="0" kern="100">
                          <a:effectLst/>
                        </a:rPr>
                        <a:t>Bigelow Middle School</a:t>
                      </a:r>
                    </a:p>
                    <a:p>
                      <a:pPr marL="0" marR="0">
                        <a:lnSpc>
                          <a:spcPct val="107000"/>
                        </a:lnSpc>
                        <a:spcAft>
                          <a:spcPts val="800"/>
                        </a:spcAft>
                      </a:pPr>
                      <a:r>
                        <a:rPr lang="en-US" sz="1000" b="0" kern="100">
                          <a:effectLst/>
                        </a:rPr>
                        <a:t>Brookline High School</a:t>
                      </a:r>
                    </a:p>
                    <a:p>
                      <a:pPr marL="0" marR="0">
                        <a:lnSpc>
                          <a:spcPct val="107000"/>
                        </a:lnSpc>
                        <a:spcAft>
                          <a:spcPts val="800"/>
                        </a:spcAft>
                      </a:pPr>
                      <a:r>
                        <a:rPr lang="en-US" sz="1000" b="0" kern="100" err="1">
                          <a:effectLst/>
                        </a:rPr>
                        <a:t>Brookview</a:t>
                      </a:r>
                      <a:r>
                        <a:rPr lang="en-US" sz="1000" b="0" kern="100">
                          <a:effectLst/>
                        </a:rPr>
                        <a:t> House</a:t>
                      </a:r>
                    </a:p>
                    <a:p>
                      <a:pPr marL="0" marR="0">
                        <a:lnSpc>
                          <a:spcPct val="107000"/>
                        </a:lnSpc>
                        <a:spcAft>
                          <a:spcPts val="800"/>
                        </a:spcAft>
                      </a:pPr>
                      <a:r>
                        <a:rPr lang="en-US" sz="1000" b="0" kern="100">
                          <a:effectLst/>
                        </a:rPr>
                        <a:t>Chapel Hill Chauncy Hall School</a:t>
                      </a:r>
                    </a:p>
                    <a:p>
                      <a:pPr marL="0" marR="0">
                        <a:lnSpc>
                          <a:spcPct val="107000"/>
                        </a:lnSpc>
                        <a:spcAft>
                          <a:spcPts val="800"/>
                        </a:spcAft>
                      </a:pPr>
                      <a:r>
                        <a:rPr lang="en-US" sz="1000" b="0" kern="100" err="1">
                          <a:effectLst/>
                        </a:rPr>
                        <a:t>Conackamack</a:t>
                      </a:r>
                      <a:r>
                        <a:rPr lang="en-US" sz="1000" b="0" kern="100">
                          <a:effectLst/>
                        </a:rPr>
                        <a:t> Middle School</a:t>
                      </a:r>
                    </a:p>
                    <a:p>
                      <a:pPr marL="0" marR="0">
                        <a:lnSpc>
                          <a:spcPct val="107000"/>
                        </a:lnSpc>
                        <a:spcAft>
                          <a:spcPts val="800"/>
                        </a:spcAft>
                      </a:pPr>
                      <a:r>
                        <a:rPr lang="en-US" sz="1000" b="0" kern="100">
                          <a:effectLst/>
                        </a:rPr>
                        <a:t>Daley Middle School</a:t>
                      </a:r>
                    </a:p>
                    <a:p>
                      <a:pPr marL="0" marR="0">
                        <a:lnSpc>
                          <a:spcPct val="107000"/>
                        </a:lnSpc>
                        <a:spcAft>
                          <a:spcPts val="800"/>
                        </a:spcAft>
                      </a:pPr>
                      <a:r>
                        <a:rPr lang="en-US" sz="1000" b="0" kern="100">
                          <a:effectLst/>
                        </a:rPr>
                        <a:t>Delaware Valley Regional High School</a:t>
                      </a:r>
                    </a:p>
                    <a:p>
                      <a:pPr marL="0" marR="0">
                        <a:lnSpc>
                          <a:spcPct val="107000"/>
                        </a:lnSpc>
                        <a:spcAft>
                          <a:spcPts val="800"/>
                        </a:spcAft>
                      </a:pPr>
                      <a:r>
                        <a:rPr lang="en-US" sz="1000" b="0" kern="100">
                          <a:effectLst/>
                        </a:rPr>
                        <a:t>Dr. An Wang Middle School</a:t>
                      </a:r>
                    </a:p>
                    <a:p>
                      <a:pPr marL="0" marR="0">
                        <a:lnSpc>
                          <a:spcPct val="107000"/>
                        </a:lnSpc>
                        <a:spcAft>
                          <a:spcPts val="800"/>
                        </a:spcAft>
                      </a:pPr>
                      <a:r>
                        <a:rPr lang="en-US" sz="1000" b="0" kern="100">
                          <a:effectLst/>
                        </a:rPr>
                        <a:t>Duggan Middle School</a:t>
                      </a:r>
                    </a:p>
                    <a:p>
                      <a:pPr marL="0" marR="0">
                        <a:lnSpc>
                          <a:spcPct val="107000"/>
                        </a:lnSpc>
                        <a:spcAft>
                          <a:spcPts val="800"/>
                        </a:spcAft>
                      </a:pPr>
                      <a:r>
                        <a:rPr lang="en-US" sz="1000" b="0" kern="100">
                          <a:effectLst/>
                        </a:rPr>
                        <a:t>Dunellen High School</a:t>
                      </a:r>
                      <a:endParaRPr lang="en-US" sz="1000" b="0" kern="100">
                        <a:effectLst/>
                        <a:latin typeface="Aptos" panose="020B0004020202020204" pitchFamily="34" charset="0"/>
                        <a:ea typeface="Aptos" panose="020B0004020202020204" pitchFamily="34" charset="0"/>
                        <a:cs typeface="Times New Roman" panose="02020603050405020304" pitchFamily="18" charset="0"/>
                      </a:endParaRPr>
                    </a:p>
                  </a:txBody>
                  <a:tcPr marL="60697" marR="60697" marT="0" marB="0"/>
                </a:tc>
                <a:tc>
                  <a:txBody>
                    <a:bodyPr/>
                    <a:lstStyle/>
                    <a:p>
                      <a:pPr marL="0" marR="0">
                        <a:lnSpc>
                          <a:spcPct val="107000"/>
                        </a:lnSpc>
                        <a:spcAft>
                          <a:spcPts val="800"/>
                        </a:spcAft>
                      </a:pPr>
                      <a:r>
                        <a:rPr lang="en-US" sz="1000" kern="100">
                          <a:effectLst/>
                        </a:rPr>
                        <a:t>ADAMHS Board of Cuyahoga County</a:t>
                      </a:r>
                    </a:p>
                    <a:p>
                      <a:pPr marL="0" marR="0">
                        <a:lnSpc>
                          <a:spcPct val="107000"/>
                        </a:lnSpc>
                        <a:spcAft>
                          <a:spcPts val="800"/>
                        </a:spcAft>
                      </a:pPr>
                      <a:r>
                        <a:rPr lang="en-US" sz="1000" kern="100">
                          <a:effectLst/>
                        </a:rPr>
                        <a:t>Bard Early College High School (CMSD)</a:t>
                      </a:r>
                    </a:p>
                    <a:p>
                      <a:pPr marL="0" marR="0">
                        <a:lnSpc>
                          <a:spcPct val="107000"/>
                        </a:lnSpc>
                        <a:spcAft>
                          <a:spcPts val="800"/>
                        </a:spcAft>
                      </a:pPr>
                      <a:r>
                        <a:rPr lang="en-US" sz="1000" kern="100">
                          <a:effectLst/>
                        </a:rPr>
                        <a:t>Bay High School</a:t>
                      </a:r>
                    </a:p>
                    <a:p>
                      <a:pPr marL="0" marR="0">
                        <a:lnSpc>
                          <a:spcPct val="107000"/>
                        </a:lnSpc>
                        <a:spcAft>
                          <a:spcPts val="800"/>
                        </a:spcAft>
                      </a:pPr>
                      <a:r>
                        <a:rPr lang="en-US" sz="1000" kern="100">
                          <a:effectLst/>
                        </a:rPr>
                        <a:t>Berea High School + Ohio Guidestone</a:t>
                      </a:r>
                    </a:p>
                    <a:p>
                      <a:pPr marL="0" marR="0">
                        <a:lnSpc>
                          <a:spcPct val="107000"/>
                        </a:lnSpc>
                        <a:spcAft>
                          <a:spcPts val="800"/>
                        </a:spcAft>
                      </a:pPr>
                      <a:r>
                        <a:rPr lang="en-US" sz="1000" kern="100">
                          <a:effectLst/>
                        </a:rPr>
                        <a:t>Bolton Elementary School (CMSD)</a:t>
                      </a:r>
                    </a:p>
                    <a:p>
                      <a:pPr marL="0" marR="0">
                        <a:lnSpc>
                          <a:spcPct val="107000"/>
                        </a:lnSpc>
                        <a:spcAft>
                          <a:spcPts val="800"/>
                        </a:spcAft>
                      </a:pPr>
                      <a:r>
                        <a:rPr lang="en-US" sz="1000" kern="100">
                          <a:effectLst/>
                        </a:rPr>
                        <a:t>Brecksville-Broadview Heights City School District</a:t>
                      </a:r>
                    </a:p>
                    <a:p>
                      <a:pPr marL="0" marR="0">
                        <a:lnSpc>
                          <a:spcPct val="107000"/>
                        </a:lnSpc>
                        <a:spcAft>
                          <a:spcPts val="800"/>
                        </a:spcAft>
                      </a:pPr>
                      <a:r>
                        <a:rPr lang="en-US" sz="1000" kern="100">
                          <a:effectLst/>
                        </a:rPr>
                        <a:t>Cleveland State University</a:t>
                      </a:r>
                    </a:p>
                    <a:p>
                      <a:pPr marL="0" marR="0">
                        <a:lnSpc>
                          <a:spcPct val="107000"/>
                        </a:lnSpc>
                        <a:spcAft>
                          <a:spcPts val="800"/>
                        </a:spcAft>
                      </a:pPr>
                      <a:r>
                        <a:rPr lang="en-US" sz="1000" kern="100">
                          <a:effectLst/>
                        </a:rPr>
                        <a:t>CMSD Professional Development Center</a:t>
                      </a:r>
                    </a:p>
                    <a:p>
                      <a:pPr marL="0" marR="0">
                        <a:lnSpc>
                          <a:spcPct val="107000"/>
                        </a:lnSpc>
                        <a:spcAft>
                          <a:spcPts val="800"/>
                        </a:spcAft>
                      </a:pPr>
                      <a:r>
                        <a:rPr lang="en-US" sz="1000" kern="100">
                          <a:effectLst/>
                        </a:rPr>
                        <a:t>Community Assessment and Treatment Services</a:t>
                      </a:r>
                    </a:p>
                    <a:p>
                      <a:pPr marL="0" marR="0">
                        <a:lnSpc>
                          <a:spcPct val="107000"/>
                        </a:lnSpc>
                        <a:spcAft>
                          <a:spcPts val="800"/>
                        </a:spcAft>
                      </a:pPr>
                      <a:r>
                        <a:rPr lang="en-US" sz="1000" kern="100">
                          <a:effectLst/>
                        </a:rPr>
                        <a:t>Cuyahoga Community College</a:t>
                      </a:r>
                    </a:p>
                    <a:p>
                      <a:pPr marL="0" marR="0">
                        <a:lnSpc>
                          <a:spcPct val="107000"/>
                        </a:lnSpc>
                        <a:spcAft>
                          <a:spcPts val="800"/>
                        </a:spcAft>
                      </a:pPr>
                      <a:r>
                        <a:rPr lang="en-US" sz="1000" kern="100">
                          <a:effectLst/>
                        </a:rPr>
                        <a:t>DEA 360</a:t>
                      </a:r>
                    </a:p>
                    <a:p>
                      <a:pPr marL="0" marR="0">
                        <a:lnSpc>
                          <a:spcPct val="107000"/>
                        </a:lnSpc>
                        <a:spcAft>
                          <a:spcPts val="800"/>
                        </a:spcAft>
                      </a:pPr>
                      <a:r>
                        <a:rPr lang="en-US" sz="1000" kern="100">
                          <a:effectLst/>
                        </a:rPr>
                        <a:t> </a:t>
                      </a:r>
                      <a:endParaRPr lang="en-US" sz="1000" kern="100">
                        <a:effectLst/>
                        <a:latin typeface="Aptos" panose="020B0004020202020204" pitchFamily="34" charset="0"/>
                        <a:ea typeface="Aptos" panose="020B0004020202020204" pitchFamily="34" charset="0"/>
                        <a:cs typeface="Times New Roman" panose="02020603050405020304" pitchFamily="18" charset="0"/>
                      </a:endParaRPr>
                    </a:p>
                  </a:txBody>
                  <a:tcPr marL="60697" marR="60697" marT="0" marB="0"/>
                </a:tc>
                <a:extLst>
                  <a:ext uri="{0D108BD9-81ED-4DB2-BD59-A6C34878D82A}">
                    <a16:rowId xmlns:a16="http://schemas.microsoft.com/office/drawing/2014/main" val="344991742"/>
                  </a:ext>
                </a:extLst>
              </a:tr>
            </a:tbl>
          </a:graphicData>
        </a:graphic>
      </p:graphicFrame>
      <p:sp>
        <p:nvSpPr>
          <p:cNvPr id="4" name="Slide Number Placeholder 3">
            <a:extLst>
              <a:ext uri="{FF2B5EF4-FFF2-40B4-BE49-F238E27FC236}">
                <a16:creationId xmlns:a16="http://schemas.microsoft.com/office/drawing/2014/main" id="{579A8E67-C4EC-5CE7-D859-DD351CFD0202}"/>
              </a:ext>
            </a:extLst>
          </p:cNvPr>
          <p:cNvSpPr>
            <a:spLocks noGrp="1"/>
          </p:cNvSpPr>
          <p:nvPr>
            <p:ph type="sldNum" sz="quarter" idx="12"/>
          </p:nvPr>
        </p:nvSpPr>
        <p:spPr/>
        <p:txBody>
          <a:bodyPr/>
          <a:lstStyle/>
          <a:p>
            <a:fld id="{5AF9F84A-4CF8-4ACD-9777-E31CF1514E9D}" type="slidenum">
              <a:rPr lang="en-US" smtClean="0"/>
              <a:t>12</a:t>
            </a:fld>
            <a:endParaRPr lang="en-US"/>
          </a:p>
        </p:txBody>
      </p:sp>
    </p:spTree>
    <p:extLst>
      <p:ext uri="{BB962C8B-B14F-4D97-AF65-F5344CB8AC3E}">
        <p14:creationId xmlns:p14="http://schemas.microsoft.com/office/powerpoint/2010/main" val="3825729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4DF863-257B-75CB-EDAD-48EB248492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FDE68A-AC02-27AD-672F-BFA66F6FEA75}"/>
              </a:ext>
            </a:extLst>
          </p:cNvPr>
          <p:cNvSpPr>
            <a:spLocks noGrp="1"/>
          </p:cNvSpPr>
          <p:nvPr>
            <p:ph type="ctrTitle"/>
          </p:nvPr>
        </p:nvSpPr>
        <p:spPr>
          <a:xfrm>
            <a:off x="1029999" y="1604712"/>
            <a:ext cx="8825658" cy="1242006"/>
          </a:xfrm>
        </p:spPr>
        <p:txBody>
          <a:bodyPr/>
          <a:lstStyle/>
          <a:p>
            <a:pPr algn="ctr"/>
            <a:r>
              <a:rPr lang="en-US" sz="3200" b="1"/>
              <a:t>Part 2 - Data and Data Cleaning</a:t>
            </a:r>
          </a:p>
        </p:txBody>
      </p:sp>
    </p:spTree>
    <p:extLst>
      <p:ext uri="{BB962C8B-B14F-4D97-AF65-F5344CB8AC3E}">
        <p14:creationId xmlns:p14="http://schemas.microsoft.com/office/powerpoint/2010/main" val="2488513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E7A5C-054B-4C3C-13CD-D3B8E9A7D710}"/>
              </a:ext>
            </a:extLst>
          </p:cNvPr>
          <p:cNvSpPr>
            <a:spLocks noGrp="1"/>
          </p:cNvSpPr>
          <p:nvPr>
            <p:ph type="title"/>
          </p:nvPr>
        </p:nvSpPr>
        <p:spPr>
          <a:xfrm>
            <a:off x="646111" y="452718"/>
            <a:ext cx="9404723" cy="767687"/>
          </a:xfrm>
        </p:spPr>
        <p:txBody>
          <a:bodyPr/>
          <a:lstStyle/>
          <a:p>
            <a:r>
              <a:rPr lang="en-US" sz="3600"/>
              <a:t>Prevention Plays – Survey Questions</a:t>
            </a:r>
          </a:p>
        </p:txBody>
      </p:sp>
      <p:sp>
        <p:nvSpPr>
          <p:cNvPr id="4" name="Slide Number Placeholder 3">
            <a:extLst>
              <a:ext uri="{FF2B5EF4-FFF2-40B4-BE49-F238E27FC236}">
                <a16:creationId xmlns:a16="http://schemas.microsoft.com/office/drawing/2014/main" id="{4FF46F93-2CC6-4F1D-5CFB-66A174211557}"/>
              </a:ext>
            </a:extLst>
          </p:cNvPr>
          <p:cNvSpPr>
            <a:spLocks noGrp="1"/>
          </p:cNvSpPr>
          <p:nvPr>
            <p:ph type="sldNum" sz="quarter" idx="12"/>
          </p:nvPr>
        </p:nvSpPr>
        <p:spPr/>
        <p:txBody>
          <a:bodyPr/>
          <a:lstStyle/>
          <a:p>
            <a:fld id="{5AF9F84A-4CF8-4ACD-9777-E31CF1514E9D}" type="slidenum">
              <a:rPr lang="en-US" smtClean="0"/>
              <a:t>14</a:t>
            </a:fld>
            <a:endParaRPr lang="en-US"/>
          </a:p>
        </p:txBody>
      </p:sp>
      <p:graphicFrame>
        <p:nvGraphicFramePr>
          <p:cNvPr id="11" name="Content Placeholder 10">
            <a:extLst>
              <a:ext uri="{FF2B5EF4-FFF2-40B4-BE49-F238E27FC236}">
                <a16:creationId xmlns:a16="http://schemas.microsoft.com/office/drawing/2014/main" id="{A776FF0C-73C1-01CD-5E63-F735FCF2CECF}"/>
              </a:ext>
            </a:extLst>
          </p:cNvPr>
          <p:cNvGraphicFramePr>
            <a:graphicFrameLocks noGrp="1"/>
          </p:cNvGraphicFramePr>
          <p:nvPr>
            <p:ph idx="1"/>
            <p:extLst>
              <p:ext uri="{D42A27DB-BD31-4B8C-83A1-F6EECF244321}">
                <p14:modId xmlns:p14="http://schemas.microsoft.com/office/powerpoint/2010/main" val="3583167191"/>
              </p:ext>
            </p:extLst>
          </p:nvPr>
        </p:nvGraphicFramePr>
        <p:xfrm>
          <a:off x="422694" y="1353651"/>
          <a:ext cx="10506974" cy="5051631"/>
        </p:xfrm>
        <a:graphic>
          <a:graphicData uri="http://schemas.openxmlformats.org/drawingml/2006/table">
            <a:tbl>
              <a:tblPr firstRow="1" firstCol="1" bandRow="1">
                <a:tableStyleId>{ED083AE6-46FA-4A59-8FB0-9F97EB10719F}</a:tableStyleId>
              </a:tblPr>
              <a:tblGrid>
                <a:gridCol w="8285799">
                  <a:extLst>
                    <a:ext uri="{9D8B030D-6E8A-4147-A177-3AD203B41FA5}">
                      <a16:colId xmlns:a16="http://schemas.microsoft.com/office/drawing/2014/main" val="955676868"/>
                    </a:ext>
                  </a:extLst>
                </a:gridCol>
                <a:gridCol w="2221175">
                  <a:extLst>
                    <a:ext uri="{9D8B030D-6E8A-4147-A177-3AD203B41FA5}">
                      <a16:colId xmlns:a16="http://schemas.microsoft.com/office/drawing/2014/main" val="3796059576"/>
                    </a:ext>
                  </a:extLst>
                </a:gridCol>
              </a:tblGrid>
              <a:tr h="315727">
                <a:tc>
                  <a:txBody>
                    <a:bodyPr/>
                    <a:lstStyle/>
                    <a:p>
                      <a:pPr marL="0" marR="0" algn="ctr">
                        <a:lnSpc>
                          <a:spcPct val="100000"/>
                        </a:lnSpc>
                        <a:spcBef>
                          <a:spcPts val="1200"/>
                        </a:spcBef>
                        <a:spcAft>
                          <a:spcPts val="0"/>
                        </a:spcAft>
                      </a:pPr>
                      <a:r>
                        <a:rPr lang="en-US" sz="2000" b="1" kern="100">
                          <a:effectLst/>
                          <a:latin typeface="Aptos" panose="020B0004020202020204" pitchFamily="34" charset="0"/>
                          <a:ea typeface="Aptos" panose="020B0004020202020204" pitchFamily="34" charset="0"/>
                          <a:cs typeface="Times New Roman" panose="02020603050405020304" pitchFamily="18" charset="0"/>
                        </a:rPr>
                        <a:t>Question</a:t>
                      </a:r>
                    </a:p>
                  </a:txBody>
                  <a:tcPr marL="68580" marR="68580" marT="0" marB="0" anchor="ctr"/>
                </a:tc>
                <a:tc>
                  <a:txBody>
                    <a:bodyPr/>
                    <a:lstStyle/>
                    <a:p>
                      <a:pPr marL="0" marR="0" algn="ctr">
                        <a:lnSpc>
                          <a:spcPct val="100000"/>
                        </a:lnSpc>
                        <a:spcBef>
                          <a:spcPts val="1200"/>
                        </a:spcBef>
                        <a:spcAft>
                          <a:spcPts val="0"/>
                        </a:spcAft>
                      </a:pPr>
                      <a:r>
                        <a:rPr lang="en-US" sz="2000" b="1" kern="100">
                          <a:effectLst/>
                          <a:latin typeface="Aptos" panose="020B0004020202020204" pitchFamily="34" charset="0"/>
                          <a:ea typeface="Aptos" panose="020B0004020202020204" pitchFamily="34" charset="0"/>
                          <a:cs typeface="Times New Roman" panose="02020603050405020304" pitchFamily="18" charset="0"/>
                        </a:rPr>
                        <a:t>Short Name</a:t>
                      </a:r>
                    </a:p>
                  </a:txBody>
                  <a:tcPr marL="68580" marR="68580" marT="0" marB="0" anchor="ctr"/>
                </a:tc>
                <a:extLst>
                  <a:ext uri="{0D108BD9-81ED-4DB2-BD59-A6C34878D82A}">
                    <a16:rowId xmlns:a16="http://schemas.microsoft.com/office/drawing/2014/main" val="4060567367"/>
                  </a:ext>
                </a:extLst>
              </a:tr>
              <a:tr h="315727">
                <a:tc>
                  <a:txBody>
                    <a:bodyPr/>
                    <a:lstStyle/>
                    <a:p>
                      <a:pPr marL="0" marR="0">
                        <a:lnSpc>
                          <a:spcPct val="100000"/>
                        </a:lnSpc>
                        <a:spcBef>
                          <a:spcPts val="1200"/>
                        </a:spcBef>
                        <a:spcAft>
                          <a:spcPts val="0"/>
                        </a:spcAft>
                      </a:pPr>
                      <a:r>
                        <a:rPr lang="en-US" sz="1800" b="0" kern="0">
                          <a:effectLst/>
                        </a:rPr>
                        <a:t>What is the name the organization you're affiliated with?</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0000"/>
                        </a:lnSpc>
                        <a:spcBef>
                          <a:spcPts val="1200"/>
                        </a:spcBef>
                        <a:spcAft>
                          <a:spcPts val="0"/>
                        </a:spcAft>
                      </a:pPr>
                      <a:r>
                        <a:rPr lang="en-US" sz="1800" b="0" kern="0">
                          <a:effectLst/>
                        </a:rPr>
                        <a:t> </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035755192"/>
                  </a:ext>
                </a:extLst>
              </a:tr>
              <a:tr h="315727">
                <a:tc>
                  <a:txBody>
                    <a:bodyPr/>
                    <a:lstStyle/>
                    <a:p>
                      <a:pPr marL="0" marR="0">
                        <a:lnSpc>
                          <a:spcPct val="100000"/>
                        </a:lnSpc>
                        <a:spcBef>
                          <a:spcPts val="1200"/>
                        </a:spcBef>
                        <a:spcAft>
                          <a:spcPts val="0"/>
                        </a:spcAft>
                      </a:pPr>
                      <a:r>
                        <a:rPr lang="en-US" sz="1800" b="0" kern="0">
                          <a:effectLst/>
                        </a:rPr>
                        <a:t>What is your age range?</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0000"/>
                        </a:lnSpc>
                        <a:spcBef>
                          <a:spcPts val="1200"/>
                        </a:spcBef>
                        <a:spcAft>
                          <a:spcPts val="0"/>
                        </a:spcAft>
                      </a:pPr>
                      <a:r>
                        <a:rPr lang="en-US" sz="1800" b="0" kern="0">
                          <a:effectLst/>
                        </a:rPr>
                        <a:t>Age Group</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371922713"/>
                  </a:ext>
                </a:extLst>
              </a:tr>
              <a:tr h="315727">
                <a:tc>
                  <a:txBody>
                    <a:bodyPr/>
                    <a:lstStyle/>
                    <a:p>
                      <a:pPr marL="0" marR="0">
                        <a:lnSpc>
                          <a:spcPct val="100000"/>
                        </a:lnSpc>
                        <a:spcBef>
                          <a:spcPts val="1200"/>
                        </a:spcBef>
                        <a:spcAft>
                          <a:spcPts val="0"/>
                        </a:spcAft>
                      </a:pPr>
                      <a:r>
                        <a:rPr lang="en-US" sz="1800" b="0" kern="0">
                          <a:effectLst/>
                        </a:rPr>
                        <a:t>What is your ethnicity? (Check any that apply)</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0000"/>
                        </a:lnSpc>
                        <a:spcBef>
                          <a:spcPts val="1200"/>
                        </a:spcBef>
                        <a:spcAft>
                          <a:spcPts val="0"/>
                        </a:spcAft>
                      </a:pPr>
                      <a:r>
                        <a:rPr lang="en-US" sz="1800" b="0" kern="0">
                          <a:effectLst/>
                        </a:rPr>
                        <a:t> </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296906509"/>
                  </a:ext>
                </a:extLst>
              </a:tr>
              <a:tr h="315727">
                <a:tc>
                  <a:txBody>
                    <a:bodyPr/>
                    <a:lstStyle/>
                    <a:p>
                      <a:pPr marL="0" marR="0">
                        <a:lnSpc>
                          <a:spcPct val="100000"/>
                        </a:lnSpc>
                        <a:spcBef>
                          <a:spcPts val="1200"/>
                        </a:spcBef>
                        <a:spcAft>
                          <a:spcPts val="0"/>
                        </a:spcAft>
                      </a:pPr>
                      <a:r>
                        <a:rPr lang="en-US" sz="1800" b="0" kern="0">
                          <a:effectLst/>
                        </a:rPr>
                        <a:t>How would you best describe your gender identity?</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0000"/>
                        </a:lnSpc>
                        <a:spcBef>
                          <a:spcPts val="1200"/>
                        </a:spcBef>
                        <a:spcAft>
                          <a:spcPts val="0"/>
                        </a:spcAft>
                      </a:pPr>
                      <a:r>
                        <a:rPr lang="en-US" sz="1800" b="0" kern="0">
                          <a:effectLst/>
                        </a:rPr>
                        <a:t>Gender Identity</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130717339"/>
                  </a:ext>
                </a:extLst>
              </a:tr>
              <a:tr h="631454">
                <a:tc>
                  <a:txBody>
                    <a:bodyPr/>
                    <a:lstStyle/>
                    <a:p>
                      <a:pPr marL="0" marR="0">
                        <a:lnSpc>
                          <a:spcPct val="100000"/>
                        </a:lnSpc>
                        <a:spcBef>
                          <a:spcPts val="1200"/>
                        </a:spcBef>
                        <a:spcAft>
                          <a:spcPts val="0"/>
                        </a:spcAft>
                      </a:pPr>
                      <a:r>
                        <a:rPr lang="en-US" sz="1800" b="0" kern="0">
                          <a:effectLst/>
                        </a:rPr>
                        <a:t>Please rate how much you agree with the following statement: "I learned new things about Substance Use Disorder from this play."</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0000"/>
                        </a:lnSpc>
                        <a:spcBef>
                          <a:spcPts val="1200"/>
                        </a:spcBef>
                        <a:spcAft>
                          <a:spcPts val="0"/>
                        </a:spcAft>
                      </a:pPr>
                      <a:r>
                        <a:rPr lang="en-US" sz="1800" b="0" kern="0">
                          <a:effectLst/>
                        </a:rPr>
                        <a:t>New Learning</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350683230"/>
                  </a:ext>
                </a:extLst>
              </a:tr>
              <a:tr h="947180">
                <a:tc>
                  <a:txBody>
                    <a:bodyPr/>
                    <a:lstStyle/>
                    <a:p>
                      <a:pPr marL="0" marR="0">
                        <a:lnSpc>
                          <a:spcPct val="100000"/>
                        </a:lnSpc>
                        <a:spcBef>
                          <a:spcPts val="1200"/>
                        </a:spcBef>
                        <a:spcAft>
                          <a:spcPts val="0"/>
                        </a:spcAft>
                      </a:pPr>
                      <a:r>
                        <a:rPr lang="en-US" sz="1800" b="0" kern="0">
                          <a:effectLst/>
                        </a:rPr>
                        <a:t>Please rate how much you agree with the following statement: "After watching the play, I feel like I can identify at least 2 resources for myself or a loved one related to substance use and/or harm reduction."</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0000"/>
                        </a:lnSpc>
                        <a:spcBef>
                          <a:spcPts val="1200"/>
                        </a:spcBef>
                        <a:spcAft>
                          <a:spcPts val="0"/>
                        </a:spcAft>
                      </a:pPr>
                      <a:r>
                        <a:rPr lang="en-US" sz="1800" b="0" kern="0">
                          <a:effectLst/>
                        </a:rPr>
                        <a:t>Identify Resources</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541420851"/>
                  </a:ext>
                </a:extLst>
              </a:tr>
              <a:tr h="631454">
                <a:tc>
                  <a:txBody>
                    <a:bodyPr/>
                    <a:lstStyle/>
                    <a:p>
                      <a:pPr marL="0" marR="0">
                        <a:lnSpc>
                          <a:spcPct val="100000"/>
                        </a:lnSpc>
                        <a:spcBef>
                          <a:spcPts val="1200"/>
                        </a:spcBef>
                        <a:spcAft>
                          <a:spcPts val="0"/>
                        </a:spcAft>
                      </a:pPr>
                      <a:r>
                        <a:rPr lang="en-US" sz="1800" b="0" kern="0">
                          <a:effectLst/>
                        </a:rPr>
                        <a:t>Did this play change your opinion on Substance Use Disorder and its impact in your community and/or your personal life?</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0000"/>
                        </a:lnSpc>
                        <a:spcBef>
                          <a:spcPts val="1200"/>
                        </a:spcBef>
                        <a:spcAft>
                          <a:spcPts val="0"/>
                        </a:spcAft>
                      </a:pPr>
                      <a:r>
                        <a:rPr lang="en-US" sz="1800" b="0" kern="0">
                          <a:effectLst/>
                        </a:rPr>
                        <a:t>Change Opinion</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801977736"/>
                  </a:ext>
                </a:extLst>
              </a:tr>
              <a:tr h="315727">
                <a:tc>
                  <a:txBody>
                    <a:bodyPr/>
                    <a:lstStyle/>
                    <a:p>
                      <a:pPr marL="0" marR="0">
                        <a:lnSpc>
                          <a:spcPct val="100000"/>
                        </a:lnSpc>
                        <a:spcBef>
                          <a:spcPts val="1200"/>
                        </a:spcBef>
                        <a:spcAft>
                          <a:spcPts val="0"/>
                        </a:spcAft>
                      </a:pPr>
                      <a:r>
                        <a:rPr lang="en-US" sz="1800" b="0" kern="0">
                          <a:effectLst/>
                        </a:rPr>
                        <a:t>What was your favorite part of the program?</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0000"/>
                        </a:lnSpc>
                        <a:spcBef>
                          <a:spcPts val="1200"/>
                        </a:spcBef>
                        <a:spcAft>
                          <a:spcPts val="0"/>
                        </a:spcAft>
                      </a:pPr>
                      <a:r>
                        <a:rPr lang="en-US" sz="1800" b="0" kern="0">
                          <a:effectLst/>
                        </a:rPr>
                        <a:t>Favorite Part</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70794003"/>
                  </a:ext>
                </a:extLst>
              </a:tr>
              <a:tr h="631454">
                <a:tc>
                  <a:txBody>
                    <a:bodyPr/>
                    <a:lstStyle/>
                    <a:p>
                      <a:pPr marL="0" marR="0">
                        <a:lnSpc>
                          <a:spcPct val="100000"/>
                        </a:lnSpc>
                        <a:spcBef>
                          <a:spcPts val="1200"/>
                        </a:spcBef>
                        <a:spcAft>
                          <a:spcPts val="0"/>
                        </a:spcAft>
                      </a:pPr>
                      <a:r>
                        <a:rPr lang="en-US" sz="1800" b="0" kern="0">
                          <a:effectLst/>
                        </a:rPr>
                        <a:t>If I want to continue this conversation, I know who to talk to.</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0000"/>
                        </a:lnSpc>
                        <a:spcBef>
                          <a:spcPts val="1200"/>
                        </a:spcBef>
                        <a:spcAft>
                          <a:spcPts val="0"/>
                        </a:spcAft>
                      </a:pPr>
                      <a:r>
                        <a:rPr lang="en-US" sz="1800" b="0" kern="0">
                          <a:effectLst/>
                        </a:rPr>
                        <a:t>Continue Conversation</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892840343"/>
                  </a:ext>
                </a:extLst>
              </a:tr>
              <a:tr h="315727">
                <a:tc>
                  <a:txBody>
                    <a:bodyPr/>
                    <a:lstStyle/>
                    <a:p>
                      <a:pPr marL="0" marR="0">
                        <a:lnSpc>
                          <a:spcPct val="100000"/>
                        </a:lnSpc>
                        <a:spcBef>
                          <a:spcPts val="1200"/>
                        </a:spcBef>
                        <a:spcAft>
                          <a:spcPts val="0"/>
                        </a:spcAft>
                      </a:pPr>
                      <a:r>
                        <a:rPr lang="en-US" sz="1800" b="0" kern="0">
                          <a:effectLst/>
                        </a:rPr>
                        <a:t>Do you have any additional feedback?</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0000"/>
                        </a:lnSpc>
                        <a:spcBef>
                          <a:spcPts val="1200"/>
                        </a:spcBef>
                        <a:spcAft>
                          <a:spcPts val="0"/>
                        </a:spcAft>
                      </a:pPr>
                      <a:r>
                        <a:rPr lang="en-US" sz="1800" b="0" kern="0">
                          <a:effectLst/>
                        </a:rPr>
                        <a:t> </a:t>
                      </a:r>
                      <a:endParaRPr lang="en-US" sz="1800" b="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15733829"/>
                  </a:ext>
                </a:extLst>
              </a:tr>
            </a:tbl>
          </a:graphicData>
        </a:graphic>
      </p:graphicFrame>
    </p:spTree>
    <p:extLst>
      <p:ext uri="{BB962C8B-B14F-4D97-AF65-F5344CB8AC3E}">
        <p14:creationId xmlns:p14="http://schemas.microsoft.com/office/powerpoint/2010/main" val="17643939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DAC1FF-D2B8-6836-5B77-C8CC61034FD6}"/>
              </a:ext>
            </a:extLst>
          </p:cNvPr>
          <p:cNvSpPr>
            <a:spLocks noGrp="1"/>
          </p:cNvSpPr>
          <p:nvPr>
            <p:ph type="sldNum" sz="quarter" idx="12"/>
          </p:nvPr>
        </p:nvSpPr>
        <p:spPr/>
        <p:txBody>
          <a:bodyPr/>
          <a:lstStyle/>
          <a:p>
            <a:fld id="{5AF9F84A-4CF8-4ACD-9777-E31CF1514E9D}" type="slidenum">
              <a:rPr lang="en-US" smtClean="0"/>
              <a:t>15</a:t>
            </a:fld>
            <a:endParaRPr lang="en-US"/>
          </a:p>
        </p:txBody>
      </p:sp>
      <p:sp>
        <p:nvSpPr>
          <p:cNvPr id="5" name="TextBox 4">
            <a:extLst>
              <a:ext uri="{FF2B5EF4-FFF2-40B4-BE49-F238E27FC236}">
                <a16:creationId xmlns:a16="http://schemas.microsoft.com/office/drawing/2014/main" id="{F49D5F62-8464-10CA-F85A-001C247FCCAF}"/>
              </a:ext>
            </a:extLst>
          </p:cNvPr>
          <p:cNvSpPr txBox="1"/>
          <p:nvPr/>
        </p:nvSpPr>
        <p:spPr>
          <a:xfrm>
            <a:off x="1218742" y="478641"/>
            <a:ext cx="7517411" cy="584775"/>
          </a:xfrm>
          <a:prstGeom prst="rect">
            <a:avLst/>
          </a:prstGeom>
          <a:noFill/>
        </p:spPr>
        <p:txBody>
          <a:bodyPr wrap="square" rtlCol="0">
            <a:spAutoFit/>
          </a:bodyPr>
          <a:lstStyle/>
          <a:p>
            <a:pPr marL="0" marR="0">
              <a:lnSpc>
                <a:spcPct val="100000"/>
              </a:lnSpc>
              <a:spcBef>
                <a:spcPts val="1200"/>
              </a:spcBef>
              <a:spcAft>
                <a:spcPts val="0"/>
              </a:spcAft>
            </a:pPr>
            <a:r>
              <a:rPr lang="en-US" sz="3200" kern="0"/>
              <a:t>Question: </a:t>
            </a:r>
            <a:r>
              <a:rPr lang="en-US" sz="3200" b="0" kern="0">
                <a:effectLst/>
              </a:rPr>
              <a:t>What is your age range?</a:t>
            </a:r>
            <a:endParaRPr lang="en-US" sz="3200" b="0" kern="100">
              <a:effectLst/>
              <a:latin typeface="Aptos" panose="020B0004020202020204" pitchFamily="34" charset="0"/>
              <a:ea typeface="Aptos" panose="020B000402020202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6312C297-8F81-23DF-E263-A00DE0C6A7F3}"/>
              </a:ext>
            </a:extLst>
          </p:cNvPr>
          <p:cNvSpPr txBox="1"/>
          <p:nvPr/>
        </p:nvSpPr>
        <p:spPr>
          <a:xfrm>
            <a:off x="9573974" y="1473994"/>
            <a:ext cx="2395330" cy="1077218"/>
          </a:xfrm>
          <a:prstGeom prst="rect">
            <a:avLst/>
          </a:prstGeom>
          <a:noFill/>
          <a:ln>
            <a:solidFill>
              <a:schemeClr val="tx1"/>
            </a:solidFill>
          </a:ln>
        </p:spPr>
        <p:txBody>
          <a:bodyPr wrap="square" rtlCol="0">
            <a:spAutoFit/>
          </a:bodyPr>
          <a:lstStyle/>
          <a:p>
            <a:pPr marL="285750" indent="-285750">
              <a:buFont typeface="Wingdings" panose="05000000000000000000" pitchFamily="2" charset="2"/>
              <a:buChar char="§"/>
            </a:pPr>
            <a:r>
              <a:rPr lang="en-US" sz="1600"/>
              <a:t>Combined 15 different Age Groups to 5 Age Groups</a:t>
            </a:r>
            <a:endParaRPr lang="en-US"/>
          </a:p>
        </p:txBody>
      </p:sp>
      <p:graphicFrame>
        <p:nvGraphicFramePr>
          <p:cNvPr id="3" name="Table 2">
            <a:extLst>
              <a:ext uri="{FF2B5EF4-FFF2-40B4-BE49-F238E27FC236}">
                <a16:creationId xmlns:a16="http://schemas.microsoft.com/office/drawing/2014/main" id="{F729A808-4258-C940-F750-82579C84C334}"/>
              </a:ext>
            </a:extLst>
          </p:cNvPr>
          <p:cNvGraphicFramePr>
            <a:graphicFrameLocks noGrp="1"/>
          </p:cNvGraphicFramePr>
          <p:nvPr>
            <p:extLst>
              <p:ext uri="{D42A27DB-BD31-4B8C-83A1-F6EECF244321}">
                <p14:modId xmlns:p14="http://schemas.microsoft.com/office/powerpoint/2010/main" val="2722058658"/>
              </p:ext>
            </p:extLst>
          </p:nvPr>
        </p:nvGraphicFramePr>
        <p:xfrm>
          <a:off x="503874" y="1473994"/>
          <a:ext cx="8947148" cy="4548950"/>
        </p:xfrm>
        <a:graphic>
          <a:graphicData uri="http://schemas.openxmlformats.org/drawingml/2006/table">
            <a:tbl>
              <a:tblPr>
                <a:tableStyleId>{616DA210-FB5B-4158-B5E0-FEB733F419BA}</a:tableStyleId>
              </a:tblPr>
              <a:tblGrid>
                <a:gridCol w="2236787">
                  <a:extLst>
                    <a:ext uri="{9D8B030D-6E8A-4147-A177-3AD203B41FA5}">
                      <a16:colId xmlns:a16="http://schemas.microsoft.com/office/drawing/2014/main" val="130368063"/>
                    </a:ext>
                  </a:extLst>
                </a:gridCol>
                <a:gridCol w="2236787">
                  <a:extLst>
                    <a:ext uri="{9D8B030D-6E8A-4147-A177-3AD203B41FA5}">
                      <a16:colId xmlns:a16="http://schemas.microsoft.com/office/drawing/2014/main" val="3530606651"/>
                    </a:ext>
                  </a:extLst>
                </a:gridCol>
                <a:gridCol w="2236787">
                  <a:extLst>
                    <a:ext uri="{9D8B030D-6E8A-4147-A177-3AD203B41FA5}">
                      <a16:colId xmlns:a16="http://schemas.microsoft.com/office/drawing/2014/main" val="1771130726"/>
                    </a:ext>
                  </a:extLst>
                </a:gridCol>
                <a:gridCol w="2236787">
                  <a:extLst>
                    <a:ext uri="{9D8B030D-6E8A-4147-A177-3AD203B41FA5}">
                      <a16:colId xmlns:a16="http://schemas.microsoft.com/office/drawing/2014/main" val="3781688604"/>
                    </a:ext>
                  </a:extLst>
                </a:gridCol>
              </a:tblGrid>
              <a:tr h="258445">
                <a:tc>
                  <a:txBody>
                    <a:bodyPr/>
                    <a:lstStyle/>
                    <a:p>
                      <a:pPr marL="0" marR="0" algn="ctr">
                        <a:lnSpc>
                          <a:spcPct val="107000"/>
                        </a:lnSpc>
                        <a:spcAft>
                          <a:spcPts val="800"/>
                        </a:spcAft>
                      </a:pPr>
                      <a:r>
                        <a:rPr lang="en-US" sz="1800" b="1" kern="100">
                          <a:effectLst/>
                        </a:rPr>
                        <a:t>Age Group</a:t>
                      </a:r>
                      <a:endParaRPr lang="en-US" sz="18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b="1" kern="100">
                          <a:effectLst/>
                        </a:rPr>
                        <a:t>Count</a:t>
                      </a:r>
                      <a:endParaRPr lang="en-US" sz="18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b="1" kern="100">
                          <a:effectLst/>
                        </a:rPr>
                        <a:t>Age Group</a:t>
                      </a:r>
                      <a:endParaRPr lang="en-US" sz="18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800" b="1" kern="100">
                          <a:effectLst/>
                        </a:rPr>
                        <a:t>Count</a:t>
                      </a:r>
                      <a:endParaRPr lang="en-US" sz="1800" b="1"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87821729"/>
                  </a:ext>
                </a:extLst>
              </a:tr>
              <a:tr h="249555">
                <a:tc>
                  <a:txBody>
                    <a:bodyPr/>
                    <a:lstStyle/>
                    <a:p>
                      <a:pPr marL="0" marR="0">
                        <a:lnSpc>
                          <a:spcPct val="107000"/>
                        </a:lnSpc>
                        <a:spcAft>
                          <a:spcPts val="800"/>
                        </a:spcAft>
                      </a:pPr>
                      <a:r>
                        <a:rPr lang="en-US" sz="1800" kern="100">
                          <a:effectLst/>
                        </a:rPr>
                        <a:t>Age 10-13</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576</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rowSpan="2">
                  <a:txBody>
                    <a:bodyPr/>
                    <a:lstStyle/>
                    <a:p>
                      <a:pPr marL="0" marR="0">
                        <a:lnSpc>
                          <a:spcPct val="107000"/>
                        </a:lnSpc>
                        <a:spcAft>
                          <a:spcPts val="800"/>
                        </a:spcAft>
                      </a:pPr>
                      <a:r>
                        <a:rPr lang="en-US" sz="1800" kern="100">
                          <a:effectLst/>
                        </a:rPr>
                        <a:t>Age 10-13</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773</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670205164"/>
                  </a:ext>
                </a:extLst>
              </a:tr>
              <a:tr h="249555">
                <a:tc>
                  <a:txBody>
                    <a:bodyPr/>
                    <a:lstStyle/>
                    <a:p>
                      <a:pPr marL="0" marR="0">
                        <a:lnSpc>
                          <a:spcPct val="107000"/>
                        </a:lnSpc>
                        <a:spcAft>
                          <a:spcPts val="800"/>
                        </a:spcAft>
                      </a:pPr>
                      <a:r>
                        <a:rPr lang="en-US" sz="1800" kern="100">
                          <a:effectLst/>
                        </a:rPr>
                        <a:t>Ages 10-13</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197</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861081315"/>
                  </a:ext>
                </a:extLst>
              </a:tr>
              <a:tr h="249555">
                <a:tc>
                  <a:txBody>
                    <a:bodyPr/>
                    <a:lstStyle/>
                    <a:p>
                      <a:pPr marL="0" marR="0">
                        <a:lnSpc>
                          <a:spcPct val="107000"/>
                        </a:lnSpc>
                        <a:spcAft>
                          <a:spcPts val="800"/>
                        </a:spcAft>
                      </a:pPr>
                      <a:r>
                        <a:rPr lang="en-US" sz="1800" kern="100">
                          <a:effectLst/>
                        </a:rPr>
                        <a:t>Age 10-14</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289</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Aft>
                          <a:spcPts val="800"/>
                        </a:spcAft>
                      </a:pPr>
                      <a:r>
                        <a:rPr lang="en-US" sz="1800" kern="100">
                          <a:effectLst/>
                        </a:rPr>
                        <a:t>Age 10-14</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289</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862407134"/>
                  </a:ext>
                </a:extLst>
              </a:tr>
              <a:tr h="249555">
                <a:tc>
                  <a:txBody>
                    <a:bodyPr/>
                    <a:lstStyle/>
                    <a:p>
                      <a:pPr marL="0" marR="0">
                        <a:lnSpc>
                          <a:spcPct val="107000"/>
                        </a:lnSpc>
                        <a:spcAft>
                          <a:spcPts val="800"/>
                        </a:spcAft>
                      </a:pPr>
                      <a:r>
                        <a:rPr lang="en-US" sz="1800" kern="100">
                          <a:effectLst/>
                        </a:rPr>
                        <a:t>Age 14-18</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217</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rowSpan="2">
                  <a:txBody>
                    <a:bodyPr/>
                    <a:lstStyle/>
                    <a:p>
                      <a:pPr marL="0" marR="0">
                        <a:lnSpc>
                          <a:spcPct val="107000"/>
                        </a:lnSpc>
                        <a:spcAft>
                          <a:spcPts val="800"/>
                        </a:spcAft>
                      </a:pPr>
                      <a:r>
                        <a:rPr lang="en-US" sz="1800" kern="100">
                          <a:effectLst/>
                        </a:rPr>
                        <a:t>Age 14-18</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309</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72739507"/>
                  </a:ext>
                </a:extLst>
              </a:tr>
              <a:tr h="249555">
                <a:tc>
                  <a:txBody>
                    <a:bodyPr/>
                    <a:lstStyle/>
                    <a:p>
                      <a:pPr marL="0" marR="0">
                        <a:lnSpc>
                          <a:spcPct val="107000"/>
                        </a:lnSpc>
                        <a:spcAft>
                          <a:spcPts val="800"/>
                        </a:spcAft>
                      </a:pPr>
                      <a:r>
                        <a:rPr lang="en-US" sz="1800" kern="100">
                          <a:effectLst/>
                        </a:rPr>
                        <a:t>Ages 14-18</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92</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515818425"/>
                  </a:ext>
                </a:extLst>
              </a:tr>
              <a:tr h="339090">
                <a:tc>
                  <a:txBody>
                    <a:bodyPr/>
                    <a:lstStyle/>
                    <a:p>
                      <a:pPr marL="0" marR="0">
                        <a:lnSpc>
                          <a:spcPct val="107000"/>
                        </a:lnSpc>
                        <a:spcAft>
                          <a:spcPts val="800"/>
                        </a:spcAft>
                      </a:pPr>
                      <a:r>
                        <a:rPr lang="en-US" sz="1800" kern="100">
                          <a:effectLst/>
                        </a:rPr>
                        <a:t>Age 19 and older</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3</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rowSpan="8">
                  <a:txBody>
                    <a:bodyPr/>
                    <a:lstStyle/>
                    <a:p>
                      <a:pPr marL="0" marR="0">
                        <a:lnSpc>
                          <a:spcPct val="107000"/>
                        </a:lnSpc>
                        <a:spcAft>
                          <a:spcPts val="800"/>
                        </a:spcAft>
                      </a:pPr>
                      <a:r>
                        <a:rPr lang="en-US" sz="1800" kern="100">
                          <a:effectLst/>
                        </a:rPr>
                        <a:t>Age 19 and older</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8">
                  <a:txBody>
                    <a:bodyPr/>
                    <a:lstStyle/>
                    <a:p>
                      <a:pPr marL="0" marR="0" algn="ctr">
                        <a:lnSpc>
                          <a:spcPct val="107000"/>
                        </a:lnSpc>
                        <a:spcAft>
                          <a:spcPts val="800"/>
                        </a:spcAft>
                      </a:pPr>
                      <a:r>
                        <a:rPr lang="en-US" sz="1800" kern="100">
                          <a:effectLst/>
                        </a:rPr>
                        <a:t>40</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15565668"/>
                  </a:ext>
                </a:extLst>
              </a:tr>
              <a:tr h="249555">
                <a:tc>
                  <a:txBody>
                    <a:bodyPr/>
                    <a:lstStyle/>
                    <a:p>
                      <a:pPr marL="0" marR="0">
                        <a:lnSpc>
                          <a:spcPct val="107000"/>
                        </a:lnSpc>
                        <a:spcAft>
                          <a:spcPts val="800"/>
                        </a:spcAft>
                      </a:pPr>
                      <a:r>
                        <a:rPr lang="en-US" sz="1800" kern="100">
                          <a:effectLst/>
                        </a:rPr>
                        <a:t>Age 19+</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7</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759575580"/>
                  </a:ext>
                </a:extLst>
              </a:tr>
              <a:tr h="249555">
                <a:tc>
                  <a:txBody>
                    <a:bodyPr/>
                    <a:lstStyle/>
                    <a:p>
                      <a:pPr marL="0" marR="0">
                        <a:lnSpc>
                          <a:spcPct val="107000"/>
                        </a:lnSpc>
                        <a:spcAft>
                          <a:spcPts val="800"/>
                        </a:spcAft>
                      </a:pPr>
                      <a:r>
                        <a:rPr lang="en-US" sz="1800" kern="100">
                          <a:effectLst/>
                        </a:rPr>
                        <a:t>Age 19-30</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694279427"/>
                  </a:ext>
                </a:extLst>
              </a:tr>
              <a:tr h="249555">
                <a:tc>
                  <a:txBody>
                    <a:bodyPr/>
                    <a:lstStyle/>
                    <a:p>
                      <a:pPr marL="0" marR="0">
                        <a:lnSpc>
                          <a:spcPct val="107000"/>
                        </a:lnSpc>
                        <a:spcAft>
                          <a:spcPts val="800"/>
                        </a:spcAft>
                      </a:pPr>
                      <a:r>
                        <a:rPr lang="en-US" sz="1800" kern="100">
                          <a:effectLst/>
                        </a:rPr>
                        <a:t>Age 19-64</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2</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029553231"/>
                  </a:ext>
                </a:extLst>
              </a:tr>
              <a:tr h="249555">
                <a:tc>
                  <a:txBody>
                    <a:bodyPr/>
                    <a:lstStyle/>
                    <a:p>
                      <a:pPr marL="0" marR="0">
                        <a:lnSpc>
                          <a:spcPct val="107000"/>
                        </a:lnSpc>
                        <a:spcAft>
                          <a:spcPts val="800"/>
                        </a:spcAft>
                      </a:pPr>
                      <a:r>
                        <a:rPr lang="en-US" sz="1800" kern="100">
                          <a:effectLst/>
                        </a:rPr>
                        <a:t>Ages 22 +</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330183175"/>
                  </a:ext>
                </a:extLst>
              </a:tr>
              <a:tr h="249555">
                <a:tc>
                  <a:txBody>
                    <a:bodyPr/>
                    <a:lstStyle/>
                    <a:p>
                      <a:pPr marL="0" marR="0">
                        <a:lnSpc>
                          <a:spcPct val="107000"/>
                        </a:lnSpc>
                        <a:spcAft>
                          <a:spcPts val="800"/>
                        </a:spcAft>
                      </a:pPr>
                      <a:r>
                        <a:rPr lang="en-US" sz="1800" kern="100">
                          <a:effectLst/>
                        </a:rPr>
                        <a:t>Age 31-50</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8</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954854948"/>
                  </a:ext>
                </a:extLst>
              </a:tr>
              <a:tr h="249555">
                <a:tc>
                  <a:txBody>
                    <a:bodyPr/>
                    <a:lstStyle/>
                    <a:p>
                      <a:pPr marL="0" marR="0">
                        <a:lnSpc>
                          <a:spcPct val="107000"/>
                        </a:lnSpc>
                        <a:spcAft>
                          <a:spcPts val="800"/>
                        </a:spcAft>
                      </a:pPr>
                      <a:r>
                        <a:rPr lang="en-US" sz="1800" kern="100">
                          <a:effectLst/>
                        </a:rPr>
                        <a:t>Age 51-70</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12</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72172946"/>
                  </a:ext>
                </a:extLst>
              </a:tr>
              <a:tr h="271780">
                <a:tc>
                  <a:txBody>
                    <a:bodyPr/>
                    <a:lstStyle/>
                    <a:p>
                      <a:pPr marL="0" marR="0">
                        <a:lnSpc>
                          <a:spcPct val="107000"/>
                        </a:lnSpc>
                        <a:spcAft>
                          <a:spcPts val="800"/>
                        </a:spcAft>
                      </a:pPr>
                      <a:r>
                        <a:rPr lang="en-US" sz="1800" kern="100">
                          <a:effectLst/>
                        </a:rPr>
                        <a:t>Age 71 and older</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6</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235017924"/>
                  </a:ext>
                </a:extLst>
              </a:tr>
              <a:tr h="249555">
                <a:tc>
                  <a:txBody>
                    <a:bodyPr/>
                    <a:lstStyle/>
                    <a:p>
                      <a:pPr marL="0" marR="0">
                        <a:lnSpc>
                          <a:spcPct val="107000"/>
                        </a:lnSpc>
                        <a:spcAft>
                          <a:spcPts val="800"/>
                        </a:spcAft>
                      </a:pPr>
                      <a:r>
                        <a:rPr lang="en-US" sz="1800" kern="100">
                          <a:effectLst/>
                        </a:rPr>
                        <a:t>Prefer not to say</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4</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Aft>
                          <a:spcPts val="800"/>
                        </a:spcAft>
                      </a:pPr>
                      <a:r>
                        <a:rPr lang="en-US" sz="1800" kern="100">
                          <a:effectLst/>
                        </a:rPr>
                        <a:t>Prefer not to say</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4</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12643645"/>
                  </a:ext>
                </a:extLst>
              </a:tr>
              <a:tr h="249555">
                <a:tc>
                  <a:txBody>
                    <a:bodyPr/>
                    <a:lstStyle/>
                    <a:p>
                      <a:pPr marL="0" marR="0">
                        <a:lnSpc>
                          <a:spcPct val="107000"/>
                        </a:lnSpc>
                        <a:spcAft>
                          <a:spcPts val="800"/>
                        </a:spcAft>
                      </a:pPr>
                      <a:r>
                        <a:rPr lang="en-US" sz="1800" kern="100">
                          <a:effectLst/>
                        </a:rPr>
                        <a:t>Grand Total</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1415</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07000"/>
                        </a:lnSpc>
                        <a:spcAft>
                          <a:spcPts val="800"/>
                        </a:spcAft>
                      </a:pPr>
                      <a:r>
                        <a:rPr lang="en-US" sz="1800" kern="100">
                          <a:effectLst/>
                        </a:rPr>
                        <a:t>Grand Total</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1415</a:t>
                      </a:r>
                      <a:endParaRPr lang="en-US" sz="1800" kern="10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74101872"/>
                  </a:ext>
                </a:extLst>
              </a:tr>
            </a:tbl>
          </a:graphicData>
        </a:graphic>
      </p:graphicFrame>
    </p:spTree>
    <p:extLst>
      <p:ext uri="{BB962C8B-B14F-4D97-AF65-F5344CB8AC3E}">
        <p14:creationId xmlns:p14="http://schemas.microsoft.com/office/powerpoint/2010/main" val="39974745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359D99-53CE-413E-9C0D-11C13B27BCF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61A70E4-60E7-0C6C-5F4D-7F670E623989}"/>
              </a:ext>
            </a:extLst>
          </p:cNvPr>
          <p:cNvSpPr txBox="1"/>
          <p:nvPr/>
        </p:nvSpPr>
        <p:spPr>
          <a:xfrm>
            <a:off x="9686117" y="1333157"/>
            <a:ext cx="2395330" cy="1892826"/>
          </a:xfrm>
          <a:prstGeom prst="rect">
            <a:avLst/>
          </a:prstGeom>
          <a:noFill/>
          <a:ln>
            <a:solidFill>
              <a:schemeClr val="tx1"/>
            </a:solidFill>
          </a:ln>
        </p:spPr>
        <p:txBody>
          <a:bodyPr wrap="square" rtlCol="0">
            <a:spAutoFit/>
          </a:bodyPr>
          <a:lstStyle/>
          <a:p>
            <a:pPr marL="285750" indent="-285750">
              <a:buFont typeface="Wingdings" panose="05000000000000000000" pitchFamily="2" charset="2"/>
              <a:buChar char="§"/>
            </a:pPr>
            <a:r>
              <a:rPr lang="en-US" sz="1600"/>
              <a:t>46 different types of ethnicities.</a:t>
            </a:r>
          </a:p>
          <a:p>
            <a:pPr marL="285750" indent="-285750">
              <a:spcBef>
                <a:spcPts val="600"/>
              </a:spcBef>
              <a:buFont typeface="Wingdings" panose="05000000000000000000" pitchFamily="2" charset="2"/>
              <a:buChar char="§"/>
            </a:pPr>
            <a:r>
              <a:rPr lang="en-US" sz="1600"/>
              <a:t>Plotted the top 15 that were at least 1% of the responses (20 or more responses).</a:t>
            </a:r>
            <a:endParaRPr lang="en-US"/>
          </a:p>
        </p:txBody>
      </p:sp>
      <p:sp>
        <p:nvSpPr>
          <p:cNvPr id="4" name="Slide Number Placeholder 3">
            <a:extLst>
              <a:ext uri="{FF2B5EF4-FFF2-40B4-BE49-F238E27FC236}">
                <a16:creationId xmlns:a16="http://schemas.microsoft.com/office/drawing/2014/main" id="{6D5CC97D-F004-9C77-6311-1BA9DBBA30F9}"/>
              </a:ext>
            </a:extLst>
          </p:cNvPr>
          <p:cNvSpPr>
            <a:spLocks noGrp="1"/>
          </p:cNvSpPr>
          <p:nvPr>
            <p:ph type="sldNum" sz="quarter" idx="12"/>
          </p:nvPr>
        </p:nvSpPr>
        <p:spPr/>
        <p:txBody>
          <a:bodyPr/>
          <a:lstStyle/>
          <a:p>
            <a:fld id="{5AF9F84A-4CF8-4ACD-9777-E31CF1514E9D}" type="slidenum">
              <a:rPr lang="en-US" smtClean="0"/>
              <a:t>16</a:t>
            </a:fld>
            <a:endParaRPr lang="en-US"/>
          </a:p>
        </p:txBody>
      </p:sp>
      <p:sp>
        <p:nvSpPr>
          <p:cNvPr id="3" name="TextBox 2">
            <a:extLst>
              <a:ext uri="{FF2B5EF4-FFF2-40B4-BE49-F238E27FC236}">
                <a16:creationId xmlns:a16="http://schemas.microsoft.com/office/drawing/2014/main" id="{0703721E-2484-C269-D4F5-EFD79012CAB8}"/>
              </a:ext>
            </a:extLst>
          </p:cNvPr>
          <p:cNvSpPr txBox="1"/>
          <p:nvPr/>
        </p:nvSpPr>
        <p:spPr>
          <a:xfrm>
            <a:off x="222696" y="242655"/>
            <a:ext cx="8662511" cy="461665"/>
          </a:xfrm>
          <a:prstGeom prst="rect">
            <a:avLst/>
          </a:prstGeom>
          <a:noFill/>
        </p:spPr>
        <p:txBody>
          <a:bodyPr wrap="square" rtlCol="0">
            <a:spAutoFit/>
          </a:bodyPr>
          <a:lstStyle/>
          <a:p>
            <a:pPr marL="0" marR="0">
              <a:lnSpc>
                <a:spcPct val="100000"/>
              </a:lnSpc>
              <a:spcBef>
                <a:spcPts val="1200"/>
              </a:spcBef>
              <a:spcAft>
                <a:spcPts val="0"/>
              </a:spcAft>
            </a:pPr>
            <a:r>
              <a:rPr lang="en-US" sz="2400" b="0" kern="0">
                <a:effectLst/>
              </a:rPr>
              <a:t>Question: What is your ethnicity? (Check any that apply)</a:t>
            </a:r>
            <a:endParaRPr lang="en-US" sz="2400" b="0" kern="100">
              <a:effectLst/>
              <a:latin typeface="Aptos" panose="020B0004020202020204" pitchFamily="34" charset="0"/>
              <a:ea typeface="Aptos" panose="020B0004020202020204" pitchFamily="34" charset="0"/>
              <a:cs typeface="Times New Roman" panose="02020603050405020304" pitchFamily="18" charset="0"/>
            </a:endParaRPr>
          </a:p>
        </p:txBody>
      </p:sp>
      <p:graphicFrame>
        <p:nvGraphicFramePr>
          <p:cNvPr id="5" name="Table 4">
            <a:extLst>
              <a:ext uri="{FF2B5EF4-FFF2-40B4-BE49-F238E27FC236}">
                <a16:creationId xmlns:a16="http://schemas.microsoft.com/office/drawing/2014/main" id="{7277493C-C54E-74C3-4036-4D08AD33E1EA}"/>
              </a:ext>
            </a:extLst>
          </p:cNvPr>
          <p:cNvGraphicFramePr>
            <a:graphicFrameLocks noGrp="1"/>
          </p:cNvGraphicFramePr>
          <p:nvPr>
            <p:extLst>
              <p:ext uri="{D42A27DB-BD31-4B8C-83A1-F6EECF244321}">
                <p14:modId xmlns:p14="http://schemas.microsoft.com/office/powerpoint/2010/main" val="660764966"/>
              </p:ext>
            </p:extLst>
          </p:nvPr>
        </p:nvGraphicFramePr>
        <p:xfrm>
          <a:off x="222696" y="926001"/>
          <a:ext cx="9311591" cy="5407868"/>
        </p:xfrm>
        <a:graphic>
          <a:graphicData uri="http://schemas.openxmlformats.org/drawingml/2006/table">
            <a:tbl>
              <a:tblPr>
                <a:tableStyleId>{616DA210-FB5B-4158-B5E0-FEB733F419BA}</a:tableStyleId>
              </a:tblPr>
              <a:tblGrid>
                <a:gridCol w="3385587">
                  <a:extLst>
                    <a:ext uri="{9D8B030D-6E8A-4147-A177-3AD203B41FA5}">
                      <a16:colId xmlns:a16="http://schemas.microsoft.com/office/drawing/2014/main" val="3177092497"/>
                    </a:ext>
                  </a:extLst>
                </a:gridCol>
                <a:gridCol w="540752">
                  <a:extLst>
                    <a:ext uri="{9D8B030D-6E8A-4147-A177-3AD203B41FA5}">
                      <a16:colId xmlns:a16="http://schemas.microsoft.com/office/drawing/2014/main" val="1308223353"/>
                    </a:ext>
                  </a:extLst>
                </a:gridCol>
                <a:gridCol w="4844500">
                  <a:extLst>
                    <a:ext uri="{9D8B030D-6E8A-4147-A177-3AD203B41FA5}">
                      <a16:colId xmlns:a16="http://schemas.microsoft.com/office/drawing/2014/main" val="1092424225"/>
                    </a:ext>
                  </a:extLst>
                </a:gridCol>
                <a:gridCol w="540752">
                  <a:extLst>
                    <a:ext uri="{9D8B030D-6E8A-4147-A177-3AD203B41FA5}">
                      <a16:colId xmlns:a16="http://schemas.microsoft.com/office/drawing/2014/main" val="264027786"/>
                    </a:ext>
                  </a:extLst>
                </a:gridCol>
              </a:tblGrid>
              <a:tr h="306100">
                <a:tc>
                  <a:txBody>
                    <a:bodyPr/>
                    <a:lstStyle/>
                    <a:p>
                      <a:pPr algn="l" fontAlgn="b"/>
                      <a:r>
                        <a:rPr lang="en-US" sz="1400" b="1" u="none" strike="noStrike">
                          <a:solidFill>
                            <a:schemeClr val="tx1"/>
                          </a:solidFill>
                          <a:effectLst/>
                        </a:rPr>
                        <a:t>Ethnicity</a:t>
                      </a:r>
                      <a:endParaRPr lang="en-US" sz="1400" b="1"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1" u="none" strike="noStrike">
                          <a:solidFill>
                            <a:schemeClr val="tx1"/>
                          </a:solidFill>
                          <a:effectLst/>
                        </a:rPr>
                        <a:t>Count</a:t>
                      </a:r>
                      <a:endParaRPr lang="en-US" sz="1400" b="1"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1" u="none" strike="noStrike">
                          <a:solidFill>
                            <a:schemeClr val="tx1"/>
                          </a:solidFill>
                          <a:effectLst/>
                        </a:rPr>
                        <a:t>Ethnicity</a:t>
                      </a:r>
                      <a:endParaRPr lang="en-US" sz="1400" b="1"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1" u="none" strike="noStrike">
                          <a:solidFill>
                            <a:schemeClr val="tx1"/>
                          </a:solidFill>
                          <a:effectLst/>
                        </a:rPr>
                        <a:t>Count</a:t>
                      </a:r>
                      <a:endParaRPr lang="en-US" sz="1400" b="1"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2570650410"/>
                  </a:ext>
                </a:extLst>
              </a:tr>
              <a:tr h="169116">
                <a:tc>
                  <a:txBody>
                    <a:bodyPr/>
                    <a:lstStyle/>
                    <a:p>
                      <a:pPr algn="l" fontAlgn="b"/>
                      <a:r>
                        <a:rPr lang="en-US" sz="1400" b="0" u="none" strike="noStrike">
                          <a:solidFill>
                            <a:schemeClr val="tx1"/>
                          </a:solidFill>
                          <a:effectLst/>
                        </a:rPr>
                        <a:t>Other</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249</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Caucasian, Other</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2</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3424884060"/>
                  </a:ext>
                </a:extLst>
              </a:tr>
              <a:tr h="169116">
                <a:tc>
                  <a:txBody>
                    <a:bodyPr/>
                    <a:lstStyle/>
                    <a:p>
                      <a:pPr algn="l" fontAlgn="b"/>
                      <a:r>
                        <a:rPr lang="en-US" sz="1400" b="0" u="none" strike="noStrike">
                          <a:solidFill>
                            <a:schemeClr val="tx1"/>
                          </a:solidFill>
                          <a:effectLst/>
                        </a:rPr>
                        <a:t>Caucasian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194</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Hispanic/ Latino, East Asian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2</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3520604935"/>
                  </a:ext>
                </a:extLst>
              </a:tr>
              <a:tr h="169116">
                <a:tc>
                  <a:txBody>
                    <a:bodyPr/>
                    <a:lstStyle/>
                    <a:p>
                      <a:pPr algn="l" fontAlgn="b"/>
                      <a:r>
                        <a:rPr lang="en-US" sz="1400" b="0" u="none" strike="noStrike">
                          <a:solidFill>
                            <a:schemeClr val="tx1"/>
                          </a:solidFill>
                          <a:effectLst/>
                        </a:rPr>
                        <a:t>Asian/ Pacific Islander</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154</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Hispanic/ Latino, Caribbean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2</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1647414830"/>
                  </a:ext>
                </a:extLst>
              </a:tr>
              <a:tr h="169116">
                <a:tc>
                  <a:txBody>
                    <a:bodyPr/>
                    <a:lstStyle/>
                    <a:p>
                      <a:pPr algn="l" fontAlgn="b"/>
                      <a:r>
                        <a:rPr lang="en-US" sz="1400" b="0" u="none" strike="noStrike">
                          <a:solidFill>
                            <a:schemeClr val="tx1"/>
                          </a:solidFill>
                          <a:effectLst/>
                        </a:rPr>
                        <a:t>South Asian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136</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South Asian, Mixed Ethnicity</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705521709"/>
                  </a:ext>
                </a:extLst>
              </a:tr>
              <a:tr h="169116">
                <a:tc>
                  <a:txBody>
                    <a:bodyPr/>
                    <a:lstStyle/>
                    <a:p>
                      <a:pPr algn="l" fontAlgn="b"/>
                      <a:r>
                        <a:rPr lang="en-US" sz="1400" b="0" u="none" strike="noStrike">
                          <a:solidFill>
                            <a:schemeClr val="tx1"/>
                          </a:solidFill>
                          <a:effectLst/>
                        </a:rPr>
                        <a:t>Latino/Hispanic</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132</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South Asian, African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2622116794"/>
                  </a:ext>
                </a:extLst>
              </a:tr>
              <a:tr h="169116">
                <a:tc>
                  <a:txBody>
                    <a:bodyPr/>
                    <a:lstStyle/>
                    <a:p>
                      <a:pPr algn="l" fontAlgn="b"/>
                      <a:r>
                        <a:rPr lang="en-US" sz="1400" b="0" u="none" strike="noStrike">
                          <a:solidFill>
                            <a:schemeClr val="tx1"/>
                          </a:solidFill>
                          <a:effectLst/>
                        </a:rPr>
                        <a:t>White/Caucasian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108</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Caucasian, South Asian, Mixed Ethnicity</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3517093500"/>
                  </a:ext>
                </a:extLst>
              </a:tr>
              <a:tr h="169116">
                <a:tc>
                  <a:txBody>
                    <a:bodyPr/>
                    <a:lstStyle/>
                    <a:p>
                      <a:pPr algn="l" fontAlgn="b"/>
                      <a:r>
                        <a:rPr lang="en-US" sz="1400" b="0" u="none" strike="noStrike">
                          <a:solidFill>
                            <a:schemeClr val="tx1"/>
                          </a:solidFill>
                          <a:effectLst/>
                        </a:rPr>
                        <a:t>East Asian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86</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Caucasian, East Asian, Mixed Ethnicity</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1854717375"/>
                  </a:ext>
                </a:extLst>
              </a:tr>
              <a:tr h="169116">
                <a:tc>
                  <a:txBody>
                    <a:bodyPr/>
                    <a:lstStyle/>
                    <a:p>
                      <a:pPr algn="l" fontAlgn="b"/>
                      <a:r>
                        <a:rPr lang="en-US" sz="1400" b="0" u="none" strike="noStrike">
                          <a:solidFill>
                            <a:schemeClr val="tx1"/>
                          </a:solidFill>
                          <a:effectLst/>
                        </a:rPr>
                        <a:t>Mixed</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59</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South Asian, East Asian, African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3493547180"/>
                  </a:ext>
                </a:extLst>
              </a:tr>
              <a:tr h="169116">
                <a:tc>
                  <a:txBody>
                    <a:bodyPr/>
                    <a:lstStyle/>
                    <a:p>
                      <a:pPr algn="l" fontAlgn="b"/>
                      <a:r>
                        <a:rPr lang="en-US" sz="1400" b="0" u="none" strike="noStrike">
                          <a:solidFill>
                            <a:schemeClr val="tx1"/>
                          </a:solidFill>
                          <a:effectLst/>
                        </a:rPr>
                        <a:t>Multi-race</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52</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Hispanic/ Latino, South Asian, East Asian, Middle Eastern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183433328"/>
                  </a:ext>
                </a:extLst>
              </a:tr>
              <a:tr h="169116">
                <a:tc>
                  <a:txBody>
                    <a:bodyPr/>
                    <a:lstStyle/>
                    <a:p>
                      <a:pPr algn="l" fontAlgn="b"/>
                      <a:r>
                        <a:rPr lang="en-US" sz="1400" b="0" u="none" strike="noStrike">
                          <a:solidFill>
                            <a:schemeClr val="tx1"/>
                          </a:solidFill>
                          <a:effectLst/>
                        </a:rPr>
                        <a:t>South Asian, East Asian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43</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Caucasian, South Asian, East Asian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1225829221"/>
                  </a:ext>
                </a:extLst>
              </a:tr>
              <a:tr h="169116">
                <a:tc>
                  <a:txBody>
                    <a:bodyPr/>
                    <a:lstStyle/>
                    <a:p>
                      <a:pPr algn="l" fontAlgn="b"/>
                      <a:r>
                        <a:rPr lang="en-US" sz="1400" b="0" u="none" strike="noStrike">
                          <a:solidFill>
                            <a:schemeClr val="tx1"/>
                          </a:solidFill>
                          <a:effectLst/>
                        </a:rPr>
                        <a:t>Hispanic/ Latino</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40</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East Asian, Mixed Ethnicity</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4135757774"/>
                  </a:ext>
                </a:extLst>
              </a:tr>
              <a:tr h="169116">
                <a:tc>
                  <a:txBody>
                    <a:bodyPr/>
                    <a:lstStyle/>
                    <a:p>
                      <a:pPr algn="l" fontAlgn="b"/>
                      <a:r>
                        <a:rPr lang="en-US" sz="1400" b="0" u="none" strike="noStrike">
                          <a:solidFill>
                            <a:schemeClr val="tx1"/>
                          </a:solidFill>
                          <a:effectLst/>
                        </a:rPr>
                        <a:t>African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39</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Caucasian, South Asian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3403572265"/>
                  </a:ext>
                </a:extLst>
              </a:tr>
              <a:tr h="169116">
                <a:tc>
                  <a:txBody>
                    <a:bodyPr/>
                    <a:lstStyle/>
                    <a:p>
                      <a:pPr algn="l" fontAlgn="b"/>
                      <a:r>
                        <a:rPr lang="en-US" sz="1400" b="0" u="none" strike="noStrike">
                          <a:solidFill>
                            <a:schemeClr val="tx1"/>
                          </a:solidFill>
                          <a:effectLst/>
                        </a:rPr>
                        <a:t>Black/African American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27</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East Asian, Other</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607309479"/>
                  </a:ext>
                </a:extLst>
              </a:tr>
              <a:tr h="169116">
                <a:tc>
                  <a:txBody>
                    <a:bodyPr/>
                    <a:lstStyle/>
                    <a:p>
                      <a:pPr algn="l" fontAlgn="b"/>
                      <a:r>
                        <a:rPr lang="en-US" sz="1400" b="0" u="none" strike="noStrike">
                          <a:solidFill>
                            <a:schemeClr val="tx1"/>
                          </a:solidFill>
                          <a:effectLst/>
                        </a:rPr>
                        <a:t>Middle Eastern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21</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Hispanic/ Latino, East Asian, Caribbean, Mixed Ethnicity</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11808052"/>
                  </a:ext>
                </a:extLst>
              </a:tr>
              <a:tr h="169116">
                <a:tc>
                  <a:txBody>
                    <a:bodyPr/>
                    <a:lstStyle/>
                    <a:p>
                      <a:pPr algn="l" fontAlgn="b"/>
                      <a:r>
                        <a:rPr lang="en-US" sz="1400" b="0" u="none" strike="noStrike">
                          <a:solidFill>
                            <a:schemeClr val="tx1"/>
                          </a:solidFill>
                          <a:effectLst/>
                        </a:rPr>
                        <a:t>Mixed Ethnicity</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20</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African, Other</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95135533"/>
                  </a:ext>
                </a:extLst>
              </a:tr>
              <a:tr h="169116">
                <a:tc>
                  <a:txBody>
                    <a:bodyPr/>
                    <a:lstStyle/>
                    <a:p>
                      <a:pPr algn="l" fontAlgn="b"/>
                      <a:r>
                        <a:rPr lang="en-US" sz="1400" b="0" u="none" strike="noStrike">
                          <a:solidFill>
                            <a:schemeClr val="tx1"/>
                          </a:solidFill>
                          <a:effectLst/>
                        </a:rPr>
                        <a:t>Caribbean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11</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Hispanic/ Latino, Middle Eastern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2688434544"/>
                  </a:ext>
                </a:extLst>
              </a:tr>
              <a:tr h="169116">
                <a:tc>
                  <a:txBody>
                    <a:bodyPr/>
                    <a:lstStyle/>
                    <a:p>
                      <a:pPr algn="l" fontAlgn="b"/>
                      <a:r>
                        <a:rPr lang="en-US" sz="1400" b="0" u="none" strike="noStrike">
                          <a:solidFill>
                            <a:schemeClr val="tx1"/>
                          </a:solidFill>
                          <a:effectLst/>
                        </a:rPr>
                        <a:t>Caucasian, Hispanic/ Latino</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3</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Hispanic/ Latino, African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3266509867"/>
                  </a:ext>
                </a:extLst>
              </a:tr>
              <a:tr h="169116">
                <a:tc>
                  <a:txBody>
                    <a:bodyPr/>
                    <a:lstStyle/>
                    <a:p>
                      <a:pPr algn="l" fontAlgn="b"/>
                      <a:r>
                        <a:rPr lang="en-US" sz="1400" b="0" u="none" strike="noStrike">
                          <a:solidFill>
                            <a:schemeClr val="tx1"/>
                          </a:solidFill>
                          <a:effectLst/>
                        </a:rPr>
                        <a:t>Mixed Ethnicity, Other</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3</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South Asian, Other</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2631003828"/>
                  </a:ext>
                </a:extLst>
              </a:tr>
              <a:tr h="169116">
                <a:tc>
                  <a:txBody>
                    <a:bodyPr/>
                    <a:lstStyle/>
                    <a:p>
                      <a:pPr algn="l" fontAlgn="b"/>
                      <a:r>
                        <a:rPr lang="en-US" sz="1400" b="0" u="none" strike="noStrike">
                          <a:solidFill>
                            <a:schemeClr val="tx1"/>
                          </a:solidFill>
                          <a:effectLst/>
                        </a:rPr>
                        <a:t>Hispanic/ Latino, South Asian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3</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Caucasian, Mixed Ethnicity</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3450702162"/>
                  </a:ext>
                </a:extLst>
              </a:tr>
              <a:tr h="169116">
                <a:tc>
                  <a:txBody>
                    <a:bodyPr/>
                    <a:lstStyle/>
                    <a:p>
                      <a:pPr algn="l" fontAlgn="b"/>
                      <a:r>
                        <a:rPr lang="en-US" sz="1400" b="0" u="none" strike="noStrike">
                          <a:solidFill>
                            <a:schemeClr val="tx1"/>
                          </a:solidFill>
                          <a:effectLst/>
                        </a:rPr>
                        <a:t>South Asian, East Asian, Mixed Ethnicity</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2</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(blank)</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2883517625"/>
                  </a:ext>
                </a:extLst>
              </a:tr>
              <a:tr h="169116">
                <a:tc>
                  <a:txBody>
                    <a:bodyPr/>
                    <a:lstStyle/>
                    <a:p>
                      <a:pPr algn="l" fontAlgn="b"/>
                      <a:r>
                        <a:rPr lang="en-US" sz="1400" b="0" u="none" strike="noStrike">
                          <a:solidFill>
                            <a:schemeClr val="tx1"/>
                          </a:solidFill>
                          <a:effectLst/>
                        </a:rPr>
                        <a:t>Hispanic/ Latino, Mixed Ethnicity</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2</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Hispanic/ Latino, African, Caribbean, Mixed Ethnicity</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625617548"/>
                  </a:ext>
                </a:extLst>
              </a:tr>
              <a:tr h="169116">
                <a:tc>
                  <a:txBody>
                    <a:bodyPr/>
                    <a:lstStyle/>
                    <a:p>
                      <a:pPr algn="l" fontAlgn="b"/>
                      <a:r>
                        <a:rPr lang="en-US" sz="1400" b="0" u="none" strike="noStrike">
                          <a:solidFill>
                            <a:schemeClr val="tx1"/>
                          </a:solidFill>
                          <a:effectLst/>
                        </a:rPr>
                        <a:t>African, Mixed Ethnicity</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2</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0" u="none" strike="noStrike">
                          <a:solidFill>
                            <a:schemeClr val="tx1"/>
                          </a:solidFill>
                          <a:effectLst/>
                        </a:rPr>
                        <a:t>American Indian/ Alaskan Native</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1</a:t>
                      </a:r>
                      <a:endParaRPr lang="en-US" sz="1400" b="0" i="0" u="none" strike="noStrike">
                        <a:solidFill>
                          <a:schemeClr val="tx1"/>
                        </a:solidFill>
                        <a:effectLst/>
                        <a:latin typeface="Aptos Narrow" panose="020B0004020202020204" pitchFamily="34" charset="0"/>
                      </a:endParaRPr>
                    </a:p>
                  </a:txBody>
                  <a:tcPr marL="8456" marR="8456" marT="8456" marB="0" anchor="ctr"/>
                </a:tc>
                <a:extLst>
                  <a:ext uri="{0D108BD9-81ED-4DB2-BD59-A6C34878D82A}">
                    <a16:rowId xmlns:a16="http://schemas.microsoft.com/office/drawing/2014/main" val="1612985847"/>
                  </a:ext>
                </a:extLst>
              </a:tr>
              <a:tr h="169116">
                <a:tc>
                  <a:txBody>
                    <a:bodyPr/>
                    <a:lstStyle/>
                    <a:p>
                      <a:pPr algn="l" fontAlgn="b"/>
                      <a:r>
                        <a:rPr lang="en-US" sz="1400" b="0" u="none" strike="noStrike">
                          <a:solidFill>
                            <a:schemeClr val="tx1"/>
                          </a:solidFill>
                          <a:effectLst/>
                        </a:rPr>
                        <a:t>Hispanic/ Latino, African, Caribbean</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ctr" fontAlgn="b"/>
                      <a:r>
                        <a:rPr lang="en-US" sz="1400" b="0" u="none" strike="noStrike">
                          <a:solidFill>
                            <a:schemeClr val="tx1"/>
                          </a:solidFill>
                          <a:effectLst/>
                        </a:rPr>
                        <a:t>2</a:t>
                      </a:r>
                      <a:endParaRPr lang="en-US" sz="1400" b="0" i="0" u="none" strike="noStrike">
                        <a:solidFill>
                          <a:schemeClr val="tx1"/>
                        </a:solidFill>
                        <a:effectLst/>
                        <a:latin typeface="Aptos Narrow" panose="020B0004020202020204" pitchFamily="34" charset="0"/>
                      </a:endParaRPr>
                    </a:p>
                  </a:txBody>
                  <a:tcPr marL="8456" marR="8456" marT="8456" marB="0" anchor="ctr"/>
                </a:tc>
                <a:tc>
                  <a:txBody>
                    <a:bodyPr/>
                    <a:lstStyle/>
                    <a:p>
                      <a:pPr algn="l" fontAlgn="b"/>
                      <a:r>
                        <a:rPr lang="en-US" sz="1400" b="1" u="none" strike="noStrike">
                          <a:solidFill>
                            <a:schemeClr val="tx1"/>
                          </a:solidFill>
                          <a:effectLst/>
                        </a:rPr>
                        <a:t>Grand Total</a:t>
                      </a:r>
                      <a:endParaRPr lang="en-US" sz="1400" b="1" i="0" u="none" strike="noStrike">
                        <a:solidFill>
                          <a:schemeClr val="tx1"/>
                        </a:solidFill>
                        <a:effectLst/>
                        <a:latin typeface="Aptos Narrow" panose="020B0004020202020204" pitchFamily="34" charset="0"/>
                      </a:endParaRPr>
                    </a:p>
                  </a:txBody>
                  <a:tcPr marL="8456" marR="8456" marT="8456" marB="0" anchor="b"/>
                </a:tc>
                <a:tc>
                  <a:txBody>
                    <a:bodyPr/>
                    <a:lstStyle/>
                    <a:p>
                      <a:pPr algn="r" fontAlgn="b"/>
                      <a:r>
                        <a:rPr lang="en-US" sz="1400" b="1" u="none" strike="noStrike">
                          <a:solidFill>
                            <a:schemeClr val="tx1"/>
                          </a:solidFill>
                          <a:effectLst/>
                        </a:rPr>
                        <a:t>1415</a:t>
                      </a:r>
                      <a:endParaRPr lang="en-US" sz="1400" b="1" i="0" u="none" strike="noStrike">
                        <a:solidFill>
                          <a:schemeClr val="tx1"/>
                        </a:solidFill>
                        <a:effectLst/>
                        <a:latin typeface="Aptos Narrow" panose="020B0004020202020204" pitchFamily="34" charset="0"/>
                      </a:endParaRPr>
                    </a:p>
                  </a:txBody>
                  <a:tcPr marL="8456" marR="8456" marT="8456" marB="0" anchor="b"/>
                </a:tc>
                <a:extLst>
                  <a:ext uri="{0D108BD9-81ED-4DB2-BD59-A6C34878D82A}">
                    <a16:rowId xmlns:a16="http://schemas.microsoft.com/office/drawing/2014/main" val="1998342456"/>
                  </a:ext>
                </a:extLst>
              </a:tr>
            </a:tbl>
          </a:graphicData>
        </a:graphic>
      </p:graphicFrame>
    </p:spTree>
    <p:extLst>
      <p:ext uri="{BB962C8B-B14F-4D97-AF65-F5344CB8AC3E}">
        <p14:creationId xmlns:p14="http://schemas.microsoft.com/office/powerpoint/2010/main" val="782738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8872A3-527E-C560-8D0C-2E8587A33CC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2E59DB0-C5AD-DAF5-BA3B-F62F88FD1913}"/>
              </a:ext>
            </a:extLst>
          </p:cNvPr>
          <p:cNvSpPr txBox="1"/>
          <p:nvPr/>
        </p:nvSpPr>
        <p:spPr>
          <a:xfrm>
            <a:off x="9453204" y="1557443"/>
            <a:ext cx="2395330" cy="1631216"/>
          </a:xfrm>
          <a:prstGeom prst="rect">
            <a:avLst/>
          </a:prstGeom>
          <a:noFill/>
          <a:ln>
            <a:solidFill>
              <a:schemeClr val="tx1"/>
            </a:solidFill>
          </a:ln>
        </p:spPr>
        <p:txBody>
          <a:bodyPr wrap="square" rtlCol="0">
            <a:spAutoFit/>
          </a:bodyPr>
          <a:lstStyle/>
          <a:p>
            <a:pPr marL="285750" indent="-285750">
              <a:buFont typeface="Wingdings" panose="05000000000000000000" pitchFamily="2" charset="2"/>
              <a:buChar char="§"/>
            </a:pPr>
            <a:endParaRPr lang="en-US"/>
          </a:p>
          <a:p>
            <a:pPr marL="285750" indent="-285750">
              <a:buFont typeface="Wingdings" panose="05000000000000000000" pitchFamily="2" charset="2"/>
              <a:buChar char="§"/>
            </a:pPr>
            <a:r>
              <a:rPr lang="en-US" sz="1600"/>
              <a:t>Combined 8 types of gender identities into 7 gender identities.</a:t>
            </a:r>
          </a:p>
          <a:p>
            <a:pPr marL="285750" indent="-285750">
              <a:buFont typeface="Wingdings" panose="05000000000000000000" pitchFamily="2" charset="2"/>
              <a:buChar char="§"/>
            </a:pPr>
            <a:endParaRPr lang="en-US"/>
          </a:p>
        </p:txBody>
      </p:sp>
      <p:sp>
        <p:nvSpPr>
          <p:cNvPr id="4" name="Slide Number Placeholder 3">
            <a:extLst>
              <a:ext uri="{FF2B5EF4-FFF2-40B4-BE49-F238E27FC236}">
                <a16:creationId xmlns:a16="http://schemas.microsoft.com/office/drawing/2014/main" id="{71C1ED4F-084E-3F97-B07B-D9670EB2E789}"/>
              </a:ext>
            </a:extLst>
          </p:cNvPr>
          <p:cNvSpPr>
            <a:spLocks noGrp="1"/>
          </p:cNvSpPr>
          <p:nvPr>
            <p:ph type="sldNum" sz="quarter" idx="12"/>
          </p:nvPr>
        </p:nvSpPr>
        <p:spPr/>
        <p:txBody>
          <a:bodyPr/>
          <a:lstStyle/>
          <a:p>
            <a:fld id="{5AF9F84A-4CF8-4ACD-9777-E31CF1514E9D}" type="slidenum">
              <a:rPr lang="en-US" smtClean="0"/>
              <a:t>17</a:t>
            </a:fld>
            <a:endParaRPr lang="en-US"/>
          </a:p>
        </p:txBody>
      </p:sp>
      <p:sp>
        <p:nvSpPr>
          <p:cNvPr id="5" name="TextBox 4">
            <a:extLst>
              <a:ext uri="{FF2B5EF4-FFF2-40B4-BE49-F238E27FC236}">
                <a16:creationId xmlns:a16="http://schemas.microsoft.com/office/drawing/2014/main" id="{177DE0C4-14E8-704D-77BD-56FC9573188E}"/>
              </a:ext>
            </a:extLst>
          </p:cNvPr>
          <p:cNvSpPr txBox="1"/>
          <p:nvPr/>
        </p:nvSpPr>
        <p:spPr>
          <a:xfrm>
            <a:off x="94890" y="447043"/>
            <a:ext cx="9489057" cy="461665"/>
          </a:xfrm>
          <a:prstGeom prst="rect">
            <a:avLst/>
          </a:prstGeom>
          <a:noFill/>
        </p:spPr>
        <p:txBody>
          <a:bodyPr wrap="square" rtlCol="0">
            <a:spAutoFit/>
          </a:bodyPr>
          <a:lstStyle/>
          <a:p>
            <a:pPr marL="0" marR="0">
              <a:lnSpc>
                <a:spcPct val="100000"/>
              </a:lnSpc>
              <a:spcBef>
                <a:spcPts val="1200"/>
              </a:spcBef>
              <a:spcAft>
                <a:spcPts val="0"/>
              </a:spcAft>
            </a:pPr>
            <a:r>
              <a:rPr lang="en-US" sz="2400" b="0" kern="0">
                <a:effectLst/>
              </a:rPr>
              <a:t>Question: How would you best describe your gender identity?</a:t>
            </a:r>
            <a:endParaRPr lang="en-US" sz="2400" b="0" kern="100">
              <a:effectLst/>
              <a:latin typeface="Aptos" panose="020B0004020202020204" pitchFamily="34" charset="0"/>
              <a:ea typeface="Aptos" panose="020B0004020202020204" pitchFamily="34"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FC8E7BF9-C547-0FFC-3E7A-972FE415C224}"/>
              </a:ext>
            </a:extLst>
          </p:cNvPr>
          <p:cNvGraphicFramePr>
            <a:graphicFrameLocks noGrp="1"/>
          </p:cNvGraphicFramePr>
          <p:nvPr>
            <p:extLst>
              <p:ext uri="{D42A27DB-BD31-4B8C-83A1-F6EECF244321}">
                <p14:modId xmlns:p14="http://schemas.microsoft.com/office/powerpoint/2010/main" val="876531803"/>
              </p:ext>
            </p:extLst>
          </p:nvPr>
        </p:nvGraphicFramePr>
        <p:xfrm>
          <a:off x="205479" y="1443170"/>
          <a:ext cx="8947148" cy="4582925"/>
        </p:xfrm>
        <a:graphic>
          <a:graphicData uri="http://schemas.openxmlformats.org/drawingml/2006/table">
            <a:tbl>
              <a:tblPr>
                <a:tableStyleId>{616DA210-FB5B-4158-B5E0-FEB733F419BA}</a:tableStyleId>
              </a:tblPr>
              <a:tblGrid>
                <a:gridCol w="2236787">
                  <a:extLst>
                    <a:ext uri="{9D8B030D-6E8A-4147-A177-3AD203B41FA5}">
                      <a16:colId xmlns:a16="http://schemas.microsoft.com/office/drawing/2014/main" val="2382807770"/>
                    </a:ext>
                  </a:extLst>
                </a:gridCol>
                <a:gridCol w="2236787">
                  <a:extLst>
                    <a:ext uri="{9D8B030D-6E8A-4147-A177-3AD203B41FA5}">
                      <a16:colId xmlns:a16="http://schemas.microsoft.com/office/drawing/2014/main" val="3224398023"/>
                    </a:ext>
                  </a:extLst>
                </a:gridCol>
                <a:gridCol w="2236787">
                  <a:extLst>
                    <a:ext uri="{9D8B030D-6E8A-4147-A177-3AD203B41FA5}">
                      <a16:colId xmlns:a16="http://schemas.microsoft.com/office/drawing/2014/main" val="2459158081"/>
                    </a:ext>
                  </a:extLst>
                </a:gridCol>
                <a:gridCol w="2236787">
                  <a:extLst>
                    <a:ext uri="{9D8B030D-6E8A-4147-A177-3AD203B41FA5}">
                      <a16:colId xmlns:a16="http://schemas.microsoft.com/office/drawing/2014/main" val="113499826"/>
                    </a:ext>
                  </a:extLst>
                </a:gridCol>
              </a:tblGrid>
              <a:tr h="173228">
                <a:tc>
                  <a:txBody>
                    <a:bodyPr/>
                    <a:lstStyle/>
                    <a:p>
                      <a:pPr marL="0" marR="0" algn="ctr">
                        <a:lnSpc>
                          <a:spcPct val="107000"/>
                        </a:lnSpc>
                        <a:spcAft>
                          <a:spcPts val="800"/>
                        </a:spcAft>
                      </a:pPr>
                      <a:r>
                        <a:rPr lang="en-US" sz="1600" kern="100">
                          <a:effectLst/>
                        </a:rPr>
                        <a:t>Gender Identity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600" kern="100">
                          <a:effectLst/>
                        </a:rPr>
                        <a:t>Count</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600" kern="100">
                          <a:effectLst/>
                        </a:rPr>
                        <a:t>Gender Identity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600" kern="100">
                          <a:effectLst/>
                        </a:rPr>
                        <a:t>Count</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245759421"/>
                  </a:ext>
                </a:extLst>
              </a:tr>
              <a:tr h="173228">
                <a:tc>
                  <a:txBody>
                    <a:bodyPr/>
                    <a:lstStyle/>
                    <a:p>
                      <a:pPr marL="0" marR="0">
                        <a:lnSpc>
                          <a:spcPct val="107000"/>
                        </a:lnSpc>
                        <a:spcAft>
                          <a:spcPts val="800"/>
                        </a:spcAft>
                      </a:pPr>
                      <a:r>
                        <a:rPr lang="en-US" sz="1600" kern="100">
                          <a:effectLst/>
                        </a:rPr>
                        <a:t>Cisgender male/man/boy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602</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600" kern="100">
                          <a:effectLst/>
                        </a:rPr>
                        <a:t>Cisgender male/man/boy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602</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37434868"/>
                  </a:ext>
                </a:extLst>
              </a:tr>
              <a:tr h="173228">
                <a:tc>
                  <a:txBody>
                    <a:bodyPr/>
                    <a:lstStyle/>
                    <a:p>
                      <a:pPr marL="0" marR="0">
                        <a:lnSpc>
                          <a:spcPct val="107000"/>
                        </a:lnSpc>
                        <a:spcAft>
                          <a:spcPts val="800"/>
                        </a:spcAft>
                      </a:pPr>
                      <a:r>
                        <a:rPr lang="en-US" sz="1600" kern="100">
                          <a:effectLst/>
                        </a:rPr>
                        <a:t>Cisgender female/woman/girl</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590</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600" kern="100">
                          <a:effectLst/>
                        </a:rPr>
                        <a:t>Cisgender female/woman/girl</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590</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89972137"/>
                  </a:ext>
                </a:extLst>
              </a:tr>
              <a:tr h="173228">
                <a:tc>
                  <a:txBody>
                    <a:bodyPr/>
                    <a:lstStyle/>
                    <a:p>
                      <a:pPr marL="0" marR="0">
                        <a:lnSpc>
                          <a:spcPct val="107000"/>
                        </a:lnSpc>
                        <a:spcAft>
                          <a:spcPts val="800"/>
                        </a:spcAft>
                      </a:pPr>
                      <a:r>
                        <a:rPr lang="en-US" sz="1600" kern="100">
                          <a:effectLst/>
                        </a:rPr>
                        <a:t>Other/ Prefer not to identify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62</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600" kern="100">
                          <a:effectLst/>
                        </a:rPr>
                        <a:t>Other/Prefer not to identify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600" kern="100">
                          <a:effectLst/>
                        </a:rPr>
                        <a:t>115</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632592464"/>
                  </a:ext>
                </a:extLst>
              </a:tr>
              <a:tr h="173228">
                <a:tc>
                  <a:txBody>
                    <a:bodyPr/>
                    <a:lstStyle/>
                    <a:p>
                      <a:pPr marL="0" marR="0">
                        <a:lnSpc>
                          <a:spcPct val="107000"/>
                        </a:lnSpc>
                        <a:spcAft>
                          <a:spcPts val="800"/>
                        </a:spcAft>
                      </a:pPr>
                      <a:r>
                        <a:rPr lang="en-US" sz="1600" kern="100">
                          <a:effectLst/>
                        </a:rPr>
                        <a:t>Other/Prefer not to identify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53</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492248259"/>
                  </a:ext>
                </a:extLst>
              </a:tr>
              <a:tr h="352616">
                <a:tc>
                  <a:txBody>
                    <a:bodyPr/>
                    <a:lstStyle/>
                    <a:p>
                      <a:pPr marL="0" marR="0">
                        <a:lnSpc>
                          <a:spcPct val="107000"/>
                        </a:lnSpc>
                        <a:spcAft>
                          <a:spcPts val="800"/>
                        </a:spcAft>
                      </a:pPr>
                      <a:r>
                        <a:rPr lang="en-US" sz="1600" kern="100">
                          <a:effectLst/>
                        </a:rPr>
                        <a:t>Genderqueer, gender non-binary and/or gender fluid</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67</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600" kern="100">
                          <a:effectLst/>
                        </a:rPr>
                        <a:t>Genderqueer, gender non-binary and/or gender fluid</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67</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90550730"/>
                  </a:ext>
                </a:extLst>
              </a:tr>
              <a:tr h="173228">
                <a:tc>
                  <a:txBody>
                    <a:bodyPr/>
                    <a:lstStyle/>
                    <a:p>
                      <a:pPr marL="0" marR="0">
                        <a:lnSpc>
                          <a:spcPct val="107000"/>
                        </a:lnSpc>
                        <a:spcAft>
                          <a:spcPts val="800"/>
                        </a:spcAft>
                      </a:pPr>
                      <a:r>
                        <a:rPr lang="en-US" sz="1600" kern="100">
                          <a:effectLst/>
                        </a:rPr>
                        <a:t>Transgender male/man/boy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32</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600" kern="100">
                          <a:effectLst/>
                        </a:rPr>
                        <a:t>Transgender male/man/boy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32</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219535336"/>
                  </a:ext>
                </a:extLst>
              </a:tr>
              <a:tr h="173228">
                <a:tc>
                  <a:txBody>
                    <a:bodyPr/>
                    <a:lstStyle/>
                    <a:p>
                      <a:pPr marL="0" marR="0">
                        <a:lnSpc>
                          <a:spcPct val="107000"/>
                        </a:lnSpc>
                        <a:spcAft>
                          <a:spcPts val="800"/>
                        </a:spcAft>
                      </a:pPr>
                      <a:r>
                        <a:rPr lang="en-US" sz="1600" kern="100">
                          <a:effectLst/>
                        </a:rPr>
                        <a:t>Transgender female/woman/girl</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7</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600" kern="100">
                          <a:effectLst/>
                        </a:rPr>
                        <a:t>Transgender female/woman/girl</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7</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427299532"/>
                  </a:ext>
                </a:extLst>
              </a:tr>
              <a:tr h="173228">
                <a:tc>
                  <a:txBody>
                    <a:bodyPr/>
                    <a:lstStyle/>
                    <a:p>
                      <a:pPr marL="0" marR="0">
                        <a:lnSpc>
                          <a:spcPct val="107000"/>
                        </a:lnSpc>
                        <a:spcAft>
                          <a:spcPts val="800"/>
                        </a:spcAft>
                      </a:pPr>
                      <a:r>
                        <a:rPr lang="en-US" sz="1600" kern="100">
                          <a:effectLst/>
                        </a:rPr>
                        <a:t>(blank)</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2</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600" kern="100">
                          <a:effectLst/>
                        </a:rPr>
                        <a:t>No Response</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2</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09085708"/>
                  </a:ext>
                </a:extLst>
              </a:tr>
              <a:tr h="173228">
                <a:tc>
                  <a:txBody>
                    <a:bodyPr/>
                    <a:lstStyle/>
                    <a:p>
                      <a:pPr marL="0" marR="0">
                        <a:lnSpc>
                          <a:spcPct val="107000"/>
                        </a:lnSpc>
                        <a:spcAft>
                          <a:spcPts val="800"/>
                        </a:spcAft>
                      </a:pPr>
                      <a:r>
                        <a:rPr lang="en-US" sz="1600" kern="100">
                          <a:effectLst/>
                        </a:rPr>
                        <a:t>Grand Total</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1415</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600" kern="100">
                          <a:effectLst/>
                        </a:rPr>
                        <a:t>Grand Total</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1415</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169572584"/>
                  </a:ext>
                </a:extLst>
              </a:tr>
            </a:tbl>
          </a:graphicData>
        </a:graphic>
      </p:graphicFrame>
    </p:spTree>
    <p:extLst>
      <p:ext uri="{BB962C8B-B14F-4D97-AF65-F5344CB8AC3E}">
        <p14:creationId xmlns:p14="http://schemas.microsoft.com/office/powerpoint/2010/main" val="3515292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B9D75A-CE4A-C631-7DE0-97712EFA875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85274F3-C795-C9F7-12D2-DFDB91781054}"/>
              </a:ext>
            </a:extLst>
          </p:cNvPr>
          <p:cNvSpPr txBox="1"/>
          <p:nvPr/>
        </p:nvSpPr>
        <p:spPr>
          <a:xfrm>
            <a:off x="9599853" y="1341783"/>
            <a:ext cx="2395330" cy="923330"/>
          </a:xfrm>
          <a:prstGeom prst="rect">
            <a:avLst/>
          </a:prstGeom>
          <a:noFill/>
          <a:ln>
            <a:solidFill>
              <a:schemeClr val="tx1"/>
            </a:solidFill>
          </a:ln>
        </p:spPr>
        <p:txBody>
          <a:bodyPr wrap="square" rtlCol="0">
            <a:spAutoFit/>
          </a:bodyPr>
          <a:lstStyle/>
          <a:p>
            <a:pPr marL="285750" indent="-285750">
              <a:buFont typeface="Wingdings" panose="05000000000000000000" pitchFamily="2" charset="2"/>
              <a:buChar char="§"/>
            </a:pPr>
            <a:r>
              <a:rPr lang="en-US"/>
              <a:t>Combined 8 Categories into four categories.</a:t>
            </a:r>
          </a:p>
        </p:txBody>
      </p:sp>
      <p:sp>
        <p:nvSpPr>
          <p:cNvPr id="4" name="Slide Number Placeholder 3">
            <a:extLst>
              <a:ext uri="{FF2B5EF4-FFF2-40B4-BE49-F238E27FC236}">
                <a16:creationId xmlns:a16="http://schemas.microsoft.com/office/drawing/2014/main" id="{CE9BE155-C6C9-BC10-C06F-5F1C22DCEF16}"/>
              </a:ext>
            </a:extLst>
          </p:cNvPr>
          <p:cNvSpPr>
            <a:spLocks noGrp="1"/>
          </p:cNvSpPr>
          <p:nvPr>
            <p:ph type="sldNum" sz="quarter" idx="12"/>
          </p:nvPr>
        </p:nvSpPr>
        <p:spPr/>
        <p:txBody>
          <a:bodyPr/>
          <a:lstStyle/>
          <a:p>
            <a:fld id="{5AF9F84A-4CF8-4ACD-9777-E31CF1514E9D}" type="slidenum">
              <a:rPr lang="en-US" smtClean="0"/>
              <a:t>18</a:t>
            </a:fld>
            <a:endParaRPr lang="en-US"/>
          </a:p>
        </p:txBody>
      </p:sp>
      <p:sp>
        <p:nvSpPr>
          <p:cNvPr id="6" name="TextBox 5">
            <a:extLst>
              <a:ext uri="{FF2B5EF4-FFF2-40B4-BE49-F238E27FC236}">
                <a16:creationId xmlns:a16="http://schemas.microsoft.com/office/drawing/2014/main" id="{04FCFFD2-F389-679C-9A37-9A2ED1C321E1}"/>
              </a:ext>
            </a:extLst>
          </p:cNvPr>
          <p:cNvSpPr txBox="1"/>
          <p:nvPr/>
        </p:nvSpPr>
        <p:spPr>
          <a:xfrm>
            <a:off x="425853" y="367637"/>
            <a:ext cx="8471139" cy="461665"/>
          </a:xfrm>
          <a:prstGeom prst="rect">
            <a:avLst/>
          </a:prstGeom>
          <a:noFill/>
        </p:spPr>
        <p:txBody>
          <a:bodyPr wrap="square">
            <a:spAutoFit/>
          </a:bodyPr>
          <a:lstStyle/>
          <a:p>
            <a:pPr marL="0" marR="0">
              <a:lnSpc>
                <a:spcPct val="100000"/>
              </a:lnSpc>
              <a:spcBef>
                <a:spcPts val="1200"/>
              </a:spcBef>
              <a:spcAft>
                <a:spcPts val="0"/>
              </a:spcAft>
            </a:pPr>
            <a:r>
              <a:rPr lang="en-US" sz="2400" b="0" kern="0">
                <a:effectLst/>
              </a:rPr>
              <a:t>Question: What was your favorite part of the program?</a:t>
            </a:r>
            <a:endParaRPr lang="en-US" sz="2400" b="0" kern="100">
              <a:effectLst/>
              <a:latin typeface="Aptos" panose="020B0004020202020204" pitchFamily="34" charset="0"/>
              <a:ea typeface="Aptos" panose="020B0004020202020204" pitchFamily="34" charset="0"/>
              <a:cs typeface="Times New Roman" panose="02020603050405020304" pitchFamily="18" charset="0"/>
            </a:endParaRPr>
          </a:p>
        </p:txBody>
      </p:sp>
      <p:graphicFrame>
        <p:nvGraphicFramePr>
          <p:cNvPr id="5" name="Table 4">
            <a:extLst>
              <a:ext uri="{FF2B5EF4-FFF2-40B4-BE49-F238E27FC236}">
                <a16:creationId xmlns:a16="http://schemas.microsoft.com/office/drawing/2014/main" id="{D8B4C877-8133-8BD2-D680-FAF55C317669}"/>
              </a:ext>
            </a:extLst>
          </p:cNvPr>
          <p:cNvGraphicFramePr>
            <a:graphicFrameLocks noGrp="1"/>
          </p:cNvGraphicFramePr>
          <p:nvPr>
            <p:extLst>
              <p:ext uri="{D42A27DB-BD31-4B8C-83A1-F6EECF244321}">
                <p14:modId xmlns:p14="http://schemas.microsoft.com/office/powerpoint/2010/main" val="3254247410"/>
              </p:ext>
            </p:extLst>
          </p:nvPr>
        </p:nvGraphicFramePr>
        <p:xfrm>
          <a:off x="480487" y="1243370"/>
          <a:ext cx="8947148" cy="4582923"/>
        </p:xfrm>
        <a:graphic>
          <a:graphicData uri="http://schemas.openxmlformats.org/drawingml/2006/table">
            <a:tbl>
              <a:tblPr>
                <a:tableStyleId>{616DA210-FB5B-4158-B5E0-FEB733F419BA}</a:tableStyleId>
              </a:tblPr>
              <a:tblGrid>
                <a:gridCol w="3410026">
                  <a:extLst>
                    <a:ext uri="{9D8B030D-6E8A-4147-A177-3AD203B41FA5}">
                      <a16:colId xmlns:a16="http://schemas.microsoft.com/office/drawing/2014/main" val="3542623679"/>
                    </a:ext>
                  </a:extLst>
                </a:gridCol>
                <a:gridCol w="1063548">
                  <a:extLst>
                    <a:ext uri="{9D8B030D-6E8A-4147-A177-3AD203B41FA5}">
                      <a16:colId xmlns:a16="http://schemas.microsoft.com/office/drawing/2014/main" val="4283188098"/>
                    </a:ext>
                  </a:extLst>
                </a:gridCol>
                <a:gridCol w="3353177">
                  <a:extLst>
                    <a:ext uri="{9D8B030D-6E8A-4147-A177-3AD203B41FA5}">
                      <a16:colId xmlns:a16="http://schemas.microsoft.com/office/drawing/2014/main" val="207895217"/>
                    </a:ext>
                  </a:extLst>
                </a:gridCol>
                <a:gridCol w="1120397">
                  <a:extLst>
                    <a:ext uri="{9D8B030D-6E8A-4147-A177-3AD203B41FA5}">
                      <a16:colId xmlns:a16="http://schemas.microsoft.com/office/drawing/2014/main" val="341469877"/>
                    </a:ext>
                  </a:extLst>
                </a:gridCol>
              </a:tblGrid>
              <a:tr h="173228">
                <a:tc>
                  <a:txBody>
                    <a:bodyPr/>
                    <a:lstStyle/>
                    <a:p>
                      <a:pPr marL="0" marR="0" algn="ctr">
                        <a:lnSpc>
                          <a:spcPct val="107000"/>
                        </a:lnSpc>
                        <a:spcAft>
                          <a:spcPts val="800"/>
                        </a:spcAft>
                      </a:pPr>
                      <a:r>
                        <a:rPr lang="en-US" sz="1600" kern="100">
                          <a:effectLst/>
                        </a:rPr>
                        <a:t>Favorite Part</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600" kern="100">
                          <a:effectLst/>
                        </a:rPr>
                        <a:t>Count</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600" kern="100">
                          <a:effectLst/>
                        </a:rPr>
                        <a:t>Favorite Part</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600" kern="100">
                          <a:effectLst/>
                        </a:rPr>
                        <a:t>Count</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29073794"/>
                  </a:ext>
                </a:extLst>
              </a:tr>
              <a:tr h="173228">
                <a:tc>
                  <a:txBody>
                    <a:bodyPr/>
                    <a:lstStyle/>
                    <a:p>
                      <a:pPr marL="0" marR="0">
                        <a:lnSpc>
                          <a:spcPct val="107000"/>
                        </a:lnSpc>
                        <a:spcAft>
                          <a:spcPts val="800"/>
                        </a:spcAft>
                      </a:pPr>
                      <a:r>
                        <a:rPr lang="en-US" sz="1600" kern="100">
                          <a:effectLst/>
                        </a:rPr>
                        <a:t>The play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1053</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600" kern="100">
                          <a:effectLst/>
                        </a:rPr>
                        <a:t>The play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600" kern="100">
                          <a:effectLst/>
                        </a:rPr>
                        <a:t>1053</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076813875"/>
                  </a:ext>
                </a:extLst>
              </a:tr>
              <a:tr h="890778">
                <a:tc>
                  <a:txBody>
                    <a:bodyPr/>
                    <a:lstStyle/>
                    <a:p>
                      <a:pPr marL="0" marR="0">
                        <a:lnSpc>
                          <a:spcPct val="107000"/>
                        </a:lnSpc>
                        <a:spcAft>
                          <a:spcPts val="800"/>
                        </a:spcAft>
                      </a:pPr>
                      <a:r>
                        <a:rPr lang="en-US" sz="1600" kern="100">
                          <a:effectLst/>
                        </a:rPr>
                        <a:t>Hearing personal stories from actors that have lived experience with substance use or identify as a person that is in long term recovery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148</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3">
                  <a:txBody>
                    <a:bodyPr/>
                    <a:lstStyle/>
                    <a:p>
                      <a:pPr marL="0" marR="0">
                        <a:lnSpc>
                          <a:spcPct val="107000"/>
                        </a:lnSpc>
                        <a:spcAft>
                          <a:spcPts val="800"/>
                        </a:spcAft>
                      </a:pPr>
                      <a:r>
                        <a:rPr lang="en-US" sz="1600" kern="100">
                          <a:effectLst/>
                        </a:rPr>
                        <a:t>Hearing personal stories from actors that have lived experience with substance use or identify as a person that is in long term recovery</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3">
                  <a:txBody>
                    <a:bodyPr/>
                    <a:lstStyle/>
                    <a:p>
                      <a:pPr marL="0" marR="0" algn="ctr">
                        <a:lnSpc>
                          <a:spcPct val="107000"/>
                        </a:lnSpc>
                        <a:spcAft>
                          <a:spcPts val="800"/>
                        </a:spcAft>
                      </a:pPr>
                      <a:r>
                        <a:rPr lang="en-US" sz="1600" kern="100">
                          <a:effectLst/>
                        </a:rPr>
                        <a:t>150</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48844875"/>
                  </a:ext>
                </a:extLst>
              </a:tr>
              <a:tr h="532003">
                <a:tc>
                  <a:txBody>
                    <a:bodyPr/>
                    <a:lstStyle/>
                    <a:p>
                      <a:pPr marL="0" marR="0">
                        <a:lnSpc>
                          <a:spcPct val="107000"/>
                        </a:lnSpc>
                        <a:spcAft>
                          <a:spcPts val="800"/>
                        </a:spcAft>
                      </a:pPr>
                      <a:r>
                        <a:rPr lang="en-US" sz="1600" kern="100">
                          <a:effectLst/>
                        </a:rPr>
                        <a:t>the actors sharing their personal stories and how they achieved sobriety </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1</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246226621"/>
                  </a:ext>
                </a:extLst>
              </a:tr>
              <a:tr h="173228">
                <a:tc>
                  <a:txBody>
                    <a:bodyPr/>
                    <a:lstStyle/>
                    <a:p>
                      <a:pPr marL="0" marR="0">
                        <a:lnSpc>
                          <a:spcPct val="107000"/>
                        </a:lnSpc>
                        <a:spcAft>
                          <a:spcPts val="800"/>
                        </a:spcAft>
                      </a:pPr>
                      <a:r>
                        <a:rPr lang="en-US" sz="1600" kern="100">
                          <a:effectLst/>
                        </a:rPr>
                        <a:t>The actors</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1</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996005356"/>
                  </a:ext>
                </a:extLst>
              </a:tr>
              <a:tr h="352616">
                <a:tc>
                  <a:txBody>
                    <a:bodyPr/>
                    <a:lstStyle/>
                    <a:p>
                      <a:pPr marL="0" marR="0">
                        <a:lnSpc>
                          <a:spcPct val="107000"/>
                        </a:lnSpc>
                        <a:spcAft>
                          <a:spcPts val="800"/>
                        </a:spcAft>
                      </a:pPr>
                      <a:r>
                        <a:rPr lang="en-US" sz="1600" kern="100">
                          <a:effectLst/>
                        </a:rPr>
                        <a:t>The Talkback/Question and Answer Forum with Actors</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156</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600" kern="100">
                          <a:effectLst/>
                        </a:rPr>
                        <a:t>The Talkback/Question and Answer Forum with Actors</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600" kern="100">
                          <a:effectLst/>
                        </a:rPr>
                        <a:t>174</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336412758"/>
                  </a:ext>
                </a:extLst>
              </a:tr>
              <a:tr h="352616">
                <a:tc>
                  <a:txBody>
                    <a:bodyPr/>
                    <a:lstStyle/>
                    <a:p>
                      <a:pPr marL="0" marR="0">
                        <a:lnSpc>
                          <a:spcPct val="107000"/>
                        </a:lnSpc>
                        <a:spcAft>
                          <a:spcPts val="800"/>
                        </a:spcAft>
                      </a:pPr>
                      <a:r>
                        <a:rPr lang="en-US" sz="1600" kern="100">
                          <a:effectLst/>
                        </a:rPr>
                        <a:t>The Talkback/ Question and Answer Forum with Actors</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18</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521143365"/>
                  </a:ext>
                </a:extLst>
              </a:tr>
              <a:tr h="173228">
                <a:tc>
                  <a:txBody>
                    <a:bodyPr/>
                    <a:lstStyle/>
                    <a:p>
                      <a:pPr marL="0" marR="0">
                        <a:lnSpc>
                          <a:spcPct val="107000"/>
                        </a:lnSpc>
                        <a:spcAft>
                          <a:spcPts val="800"/>
                        </a:spcAft>
                      </a:pPr>
                      <a:r>
                        <a:rPr lang="en-US" sz="1600" kern="100">
                          <a:effectLst/>
                        </a:rPr>
                        <a:t>Other</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23</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600" kern="100">
                          <a:effectLst/>
                        </a:rPr>
                        <a:t>Something else</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600" kern="100">
                          <a:effectLst/>
                        </a:rPr>
                        <a:t>38</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767642210"/>
                  </a:ext>
                </a:extLst>
              </a:tr>
              <a:tr h="173228">
                <a:tc>
                  <a:txBody>
                    <a:bodyPr/>
                    <a:lstStyle/>
                    <a:p>
                      <a:pPr marL="0" marR="0">
                        <a:lnSpc>
                          <a:spcPct val="107000"/>
                        </a:lnSpc>
                        <a:spcAft>
                          <a:spcPts val="800"/>
                        </a:spcAft>
                      </a:pPr>
                      <a:r>
                        <a:rPr lang="en-US" sz="1600" kern="100">
                          <a:effectLst/>
                        </a:rPr>
                        <a:t>Something else</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15</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342418851"/>
                  </a:ext>
                </a:extLst>
              </a:tr>
              <a:tr h="173228">
                <a:tc>
                  <a:txBody>
                    <a:bodyPr/>
                    <a:lstStyle/>
                    <a:p>
                      <a:pPr marL="0" marR="0">
                        <a:lnSpc>
                          <a:spcPct val="107000"/>
                        </a:lnSpc>
                        <a:spcAft>
                          <a:spcPts val="800"/>
                        </a:spcAft>
                      </a:pPr>
                      <a:r>
                        <a:rPr lang="en-US" sz="1600" kern="100">
                          <a:effectLst/>
                        </a:rPr>
                        <a:t>Grand Total</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600" kern="100">
                          <a:effectLst/>
                        </a:rPr>
                        <a:t>1415</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600" kern="100">
                          <a:effectLst/>
                        </a:rPr>
                        <a:t>Grand Total</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600" kern="100">
                          <a:effectLst/>
                        </a:rPr>
                        <a:t>1415</a:t>
                      </a:r>
                      <a:endParaRPr lang="en-US"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0043507"/>
                  </a:ext>
                </a:extLst>
              </a:tr>
            </a:tbl>
          </a:graphicData>
        </a:graphic>
      </p:graphicFrame>
    </p:spTree>
    <p:extLst>
      <p:ext uri="{BB962C8B-B14F-4D97-AF65-F5344CB8AC3E}">
        <p14:creationId xmlns:p14="http://schemas.microsoft.com/office/powerpoint/2010/main" val="13850002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471583-F490-D739-BF6E-1DF87BE5483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ADCD1E6-433C-D512-73D2-B184AAFD76BE}"/>
              </a:ext>
            </a:extLst>
          </p:cNvPr>
          <p:cNvSpPr>
            <a:spLocks noGrp="1"/>
          </p:cNvSpPr>
          <p:nvPr>
            <p:ph type="sldNum" sz="quarter" idx="12"/>
          </p:nvPr>
        </p:nvSpPr>
        <p:spPr/>
        <p:txBody>
          <a:bodyPr/>
          <a:lstStyle/>
          <a:p>
            <a:fld id="{5AF9F84A-4CF8-4ACD-9777-E31CF1514E9D}" type="slidenum">
              <a:rPr lang="en-US" smtClean="0"/>
              <a:t>19</a:t>
            </a:fld>
            <a:endParaRPr lang="en-US"/>
          </a:p>
        </p:txBody>
      </p:sp>
      <p:sp>
        <p:nvSpPr>
          <p:cNvPr id="4" name="TextBox 3">
            <a:extLst>
              <a:ext uri="{FF2B5EF4-FFF2-40B4-BE49-F238E27FC236}">
                <a16:creationId xmlns:a16="http://schemas.microsoft.com/office/drawing/2014/main" id="{9E527500-D670-9460-A772-BF59F6B336FB}"/>
              </a:ext>
            </a:extLst>
          </p:cNvPr>
          <p:cNvSpPr txBox="1"/>
          <p:nvPr/>
        </p:nvSpPr>
        <p:spPr>
          <a:xfrm>
            <a:off x="9407885" y="1899297"/>
            <a:ext cx="2395330" cy="923330"/>
          </a:xfrm>
          <a:prstGeom prst="rect">
            <a:avLst/>
          </a:prstGeom>
          <a:noFill/>
          <a:ln>
            <a:solidFill>
              <a:schemeClr val="tx1"/>
            </a:solidFill>
          </a:ln>
        </p:spPr>
        <p:txBody>
          <a:bodyPr wrap="square" rtlCol="0">
            <a:spAutoFit/>
          </a:bodyPr>
          <a:lstStyle/>
          <a:p>
            <a:pPr marL="285750" indent="-285750">
              <a:buFont typeface="Wingdings" panose="05000000000000000000" pitchFamily="2" charset="2"/>
              <a:buChar char="§"/>
            </a:pPr>
            <a:r>
              <a:rPr lang="en-US"/>
              <a:t>Combined 10 categories into 5 categories.</a:t>
            </a:r>
          </a:p>
        </p:txBody>
      </p:sp>
      <p:sp>
        <p:nvSpPr>
          <p:cNvPr id="5" name="TextBox 4">
            <a:extLst>
              <a:ext uri="{FF2B5EF4-FFF2-40B4-BE49-F238E27FC236}">
                <a16:creationId xmlns:a16="http://schemas.microsoft.com/office/drawing/2014/main" id="{BFA54F67-38A1-C894-6267-F4216413F6BE}"/>
              </a:ext>
            </a:extLst>
          </p:cNvPr>
          <p:cNvSpPr txBox="1"/>
          <p:nvPr/>
        </p:nvSpPr>
        <p:spPr>
          <a:xfrm>
            <a:off x="280354" y="464031"/>
            <a:ext cx="8837767" cy="1015663"/>
          </a:xfrm>
          <a:prstGeom prst="rect">
            <a:avLst/>
          </a:prstGeom>
          <a:noFill/>
        </p:spPr>
        <p:txBody>
          <a:bodyPr wrap="square">
            <a:spAutoFit/>
          </a:bodyPr>
          <a:lstStyle/>
          <a:p>
            <a:pPr marL="0" marR="0">
              <a:lnSpc>
                <a:spcPct val="100000"/>
              </a:lnSpc>
              <a:spcBef>
                <a:spcPts val="1200"/>
              </a:spcBef>
              <a:spcAft>
                <a:spcPts val="0"/>
              </a:spcAft>
            </a:pPr>
            <a:r>
              <a:rPr lang="en-US" sz="2000" b="0" kern="0">
                <a:effectLst/>
              </a:rPr>
              <a:t>Question: Please rate how much you agree with the following statement: "I learned new things about Substance Use Disorder from this play."</a:t>
            </a:r>
            <a:endParaRPr lang="en-US" sz="2000" b="0" kern="100">
              <a:effectLst/>
              <a:latin typeface="Aptos" panose="020B0004020202020204" pitchFamily="34" charset="0"/>
              <a:ea typeface="Aptos" panose="020B0004020202020204" pitchFamily="34"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8FACE177-A1B0-7828-AB2E-6B05D67E5634}"/>
              </a:ext>
            </a:extLst>
          </p:cNvPr>
          <p:cNvGraphicFramePr>
            <a:graphicFrameLocks noGrp="1"/>
          </p:cNvGraphicFramePr>
          <p:nvPr>
            <p:extLst>
              <p:ext uri="{D42A27DB-BD31-4B8C-83A1-F6EECF244321}">
                <p14:modId xmlns:p14="http://schemas.microsoft.com/office/powerpoint/2010/main" val="2915223146"/>
              </p:ext>
            </p:extLst>
          </p:nvPr>
        </p:nvGraphicFramePr>
        <p:xfrm>
          <a:off x="280354" y="1904710"/>
          <a:ext cx="8762366" cy="3368040"/>
        </p:xfrm>
        <a:graphic>
          <a:graphicData uri="http://schemas.openxmlformats.org/drawingml/2006/table">
            <a:tbl>
              <a:tblPr>
                <a:tableStyleId>{616DA210-FB5B-4158-B5E0-FEB733F419BA}</a:tableStyleId>
              </a:tblPr>
              <a:tblGrid>
                <a:gridCol w="3505835">
                  <a:extLst>
                    <a:ext uri="{9D8B030D-6E8A-4147-A177-3AD203B41FA5}">
                      <a16:colId xmlns:a16="http://schemas.microsoft.com/office/drawing/2014/main" val="1309151945"/>
                    </a:ext>
                  </a:extLst>
                </a:gridCol>
                <a:gridCol w="875348">
                  <a:extLst>
                    <a:ext uri="{9D8B030D-6E8A-4147-A177-3AD203B41FA5}">
                      <a16:colId xmlns:a16="http://schemas.microsoft.com/office/drawing/2014/main" val="1514146914"/>
                    </a:ext>
                  </a:extLst>
                </a:gridCol>
                <a:gridCol w="3505835">
                  <a:extLst>
                    <a:ext uri="{9D8B030D-6E8A-4147-A177-3AD203B41FA5}">
                      <a16:colId xmlns:a16="http://schemas.microsoft.com/office/drawing/2014/main" val="3326467775"/>
                    </a:ext>
                  </a:extLst>
                </a:gridCol>
                <a:gridCol w="875348">
                  <a:extLst>
                    <a:ext uri="{9D8B030D-6E8A-4147-A177-3AD203B41FA5}">
                      <a16:colId xmlns:a16="http://schemas.microsoft.com/office/drawing/2014/main" val="347664270"/>
                    </a:ext>
                  </a:extLst>
                </a:gridCol>
              </a:tblGrid>
              <a:tr h="173228">
                <a:tc>
                  <a:txBody>
                    <a:bodyPr/>
                    <a:lstStyle/>
                    <a:p>
                      <a:pPr marL="0" marR="0" algn="ctr">
                        <a:lnSpc>
                          <a:spcPct val="107000"/>
                        </a:lnSpc>
                        <a:spcAft>
                          <a:spcPts val="800"/>
                        </a:spcAft>
                      </a:pPr>
                      <a:r>
                        <a:rPr lang="en-US" sz="1800" kern="100">
                          <a:effectLst/>
                        </a:rPr>
                        <a:t>New Learning</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Count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800" kern="100">
                          <a:effectLst/>
                        </a:rPr>
                        <a:t>New Learning</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Count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591145817"/>
                  </a:ext>
                </a:extLst>
              </a:tr>
              <a:tr h="173228">
                <a:tc>
                  <a:txBody>
                    <a:bodyPr/>
                    <a:lstStyle/>
                    <a:p>
                      <a:pPr marL="0" marR="0">
                        <a:lnSpc>
                          <a:spcPct val="107000"/>
                        </a:lnSpc>
                        <a:spcAft>
                          <a:spcPts val="800"/>
                        </a:spcAft>
                      </a:pPr>
                      <a:r>
                        <a:rPr lang="en-US" sz="1800" kern="100">
                          <a:effectLst/>
                        </a:rPr>
                        <a:t>5 - Strongly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137</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5 - Strongly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300</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145816024"/>
                  </a:ext>
                </a:extLst>
              </a:tr>
              <a:tr h="173228">
                <a:tc>
                  <a:txBody>
                    <a:bodyPr/>
                    <a:lstStyle/>
                    <a:p>
                      <a:pPr marL="0" marR="0">
                        <a:lnSpc>
                          <a:spcPct val="107000"/>
                        </a:lnSpc>
                        <a:spcAft>
                          <a:spcPts val="800"/>
                        </a:spcAft>
                      </a:pPr>
                      <a:r>
                        <a:rPr lang="en-US" sz="1800" kern="100">
                          <a:effectLst/>
                        </a:rPr>
                        <a:t>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163</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628989452"/>
                  </a:ext>
                </a:extLst>
              </a:tr>
              <a:tr h="173228">
                <a:tc>
                  <a:txBody>
                    <a:bodyPr/>
                    <a:lstStyle/>
                    <a:p>
                      <a:pPr marL="0" marR="0">
                        <a:lnSpc>
                          <a:spcPct val="107000"/>
                        </a:lnSpc>
                        <a:spcAft>
                          <a:spcPts val="800"/>
                        </a:spcAft>
                      </a:pPr>
                      <a:r>
                        <a:rPr lang="en-US" sz="1800" kern="100">
                          <a:effectLst/>
                        </a:rPr>
                        <a:t>4 -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407</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4 -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660</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205439882"/>
                  </a:ext>
                </a:extLst>
              </a:tr>
              <a:tr h="173228">
                <a:tc>
                  <a:txBody>
                    <a:bodyPr/>
                    <a:lstStyle/>
                    <a:p>
                      <a:pPr marL="0" marR="0">
                        <a:lnSpc>
                          <a:spcPct val="107000"/>
                        </a:lnSpc>
                        <a:spcAft>
                          <a:spcPts val="800"/>
                        </a:spcAft>
                      </a:pPr>
                      <a:r>
                        <a:rPr lang="en-US" sz="1800" kern="100">
                          <a:effectLst/>
                        </a:rPr>
                        <a:t>4</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253</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705795389"/>
                  </a:ext>
                </a:extLst>
              </a:tr>
              <a:tr h="173228">
                <a:tc>
                  <a:txBody>
                    <a:bodyPr/>
                    <a:lstStyle/>
                    <a:p>
                      <a:pPr marL="0" marR="0">
                        <a:lnSpc>
                          <a:spcPct val="107000"/>
                        </a:lnSpc>
                        <a:spcAft>
                          <a:spcPts val="800"/>
                        </a:spcAft>
                      </a:pPr>
                      <a:r>
                        <a:rPr lang="en-US" sz="1800" kern="100">
                          <a:effectLst/>
                        </a:rPr>
                        <a:t>3 - Neither agree nor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130</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3 - Neither agree nor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326</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70873550"/>
                  </a:ext>
                </a:extLst>
              </a:tr>
              <a:tr h="173228">
                <a:tc>
                  <a:txBody>
                    <a:bodyPr/>
                    <a:lstStyle/>
                    <a:p>
                      <a:pPr marL="0" marR="0">
                        <a:lnSpc>
                          <a:spcPct val="107000"/>
                        </a:lnSpc>
                        <a:spcAft>
                          <a:spcPts val="800"/>
                        </a:spcAft>
                      </a:pPr>
                      <a:r>
                        <a:rPr lang="en-US" sz="1800" kern="100">
                          <a:effectLst/>
                        </a:rPr>
                        <a:t>3</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196</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133242961"/>
                  </a:ext>
                </a:extLst>
              </a:tr>
              <a:tr h="173228">
                <a:tc>
                  <a:txBody>
                    <a:bodyPr/>
                    <a:lstStyle/>
                    <a:p>
                      <a:pPr marL="0" marR="0">
                        <a:lnSpc>
                          <a:spcPct val="107000"/>
                        </a:lnSpc>
                        <a:spcAft>
                          <a:spcPts val="800"/>
                        </a:spcAft>
                      </a:pPr>
                      <a:r>
                        <a:rPr lang="en-US" sz="1800" kern="100">
                          <a:effectLst/>
                        </a:rPr>
                        <a:t>2 -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28</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2 -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69</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421353909"/>
                  </a:ext>
                </a:extLst>
              </a:tr>
              <a:tr h="173228">
                <a:tc>
                  <a:txBody>
                    <a:bodyPr/>
                    <a:lstStyle/>
                    <a:p>
                      <a:pPr marL="0" marR="0">
                        <a:lnSpc>
                          <a:spcPct val="107000"/>
                        </a:lnSpc>
                        <a:spcAft>
                          <a:spcPts val="800"/>
                        </a:spcAft>
                      </a:pPr>
                      <a:r>
                        <a:rPr lang="en-US" sz="1800" kern="100">
                          <a:effectLst/>
                        </a:rPr>
                        <a:t>2</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41</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424785891"/>
                  </a:ext>
                </a:extLst>
              </a:tr>
              <a:tr h="173228">
                <a:tc>
                  <a:txBody>
                    <a:bodyPr/>
                    <a:lstStyle/>
                    <a:p>
                      <a:pPr marL="0" marR="0">
                        <a:lnSpc>
                          <a:spcPct val="107000"/>
                        </a:lnSpc>
                        <a:spcAft>
                          <a:spcPts val="800"/>
                        </a:spcAft>
                      </a:pPr>
                      <a:r>
                        <a:rPr lang="en-US" sz="1800" kern="100">
                          <a:effectLst/>
                        </a:rPr>
                        <a:t>1 - Strongly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33</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1 - Strongly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60</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033466193"/>
                  </a:ext>
                </a:extLst>
              </a:tr>
              <a:tr h="173228">
                <a:tc>
                  <a:txBody>
                    <a:bodyPr/>
                    <a:lstStyle/>
                    <a:p>
                      <a:pPr marL="0" marR="0">
                        <a:lnSpc>
                          <a:spcPct val="107000"/>
                        </a:lnSpc>
                        <a:spcAft>
                          <a:spcPts val="800"/>
                        </a:spcAft>
                      </a:pPr>
                      <a:r>
                        <a:rPr lang="en-US" sz="1800" kern="100">
                          <a:effectLst/>
                        </a:rPr>
                        <a:t>1</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27</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260639232"/>
                  </a:ext>
                </a:extLst>
              </a:tr>
              <a:tr h="173228">
                <a:tc>
                  <a:txBody>
                    <a:bodyPr/>
                    <a:lstStyle/>
                    <a:p>
                      <a:pPr marL="0" marR="0">
                        <a:lnSpc>
                          <a:spcPct val="107000"/>
                        </a:lnSpc>
                        <a:spcAft>
                          <a:spcPts val="800"/>
                        </a:spcAft>
                      </a:pPr>
                      <a:r>
                        <a:rPr lang="en-US" sz="1800" kern="100">
                          <a:effectLst/>
                        </a:rPr>
                        <a:t>Grand Total</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1415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800" kern="100">
                          <a:effectLst/>
                        </a:rPr>
                        <a:t>Grand Total</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1415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554173728"/>
                  </a:ext>
                </a:extLst>
              </a:tr>
            </a:tbl>
          </a:graphicData>
        </a:graphic>
      </p:graphicFrame>
    </p:spTree>
    <p:extLst>
      <p:ext uri="{BB962C8B-B14F-4D97-AF65-F5344CB8AC3E}">
        <p14:creationId xmlns:p14="http://schemas.microsoft.com/office/powerpoint/2010/main" val="19728332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410013-6F8C-6F3C-C22D-1FC1CD6D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80BEB7-1EBF-EB8E-8996-B4B48543B58D}"/>
              </a:ext>
            </a:extLst>
          </p:cNvPr>
          <p:cNvSpPr>
            <a:spLocks noGrp="1"/>
          </p:cNvSpPr>
          <p:nvPr>
            <p:ph type="ctrTitle"/>
          </p:nvPr>
        </p:nvSpPr>
        <p:spPr>
          <a:xfrm>
            <a:off x="1029999" y="1604712"/>
            <a:ext cx="8825658" cy="1242006"/>
          </a:xfrm>
        </p:spPr>
        <p:txBody>
          <a:bodyPr/>
          <a:lstStyle/>
          <a:p>
            <a:pPr algn="ctr"/>
            <a:r>
              <a:rPr lang="en-US" sz="3200" b="1"/>
              <a:t>Part 1 – About Second Act Organization and Prevention Plays</a:t>
            </a:r>
          </a:p>
        </p:txBody>
      </p:sp>
    </p:spTree>
    <p:extLst>
      <p:ext uri="{BB962C8B-B14F-4D97-AF65-F5344CB8AC3E}">
        <p14:creationId xmlns:p14="http://schemas.microsoft.com/office/powerpoint/2010/main" val="1494205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CE4041-DF0E-79C7-38D5-DA8DEBCBB5F8}"/>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A5EB01-4DE4-31CC-0F17-E6F9FBB14654}"/>
              </a:ext>
            </a:extLst>
          </p:cNvPr>
          <p:cNvSpPr>
            <a:spLocks noGrp="1"/>
          </p:cNvSpPr>
          <p:nvPr>
            <p:ph type="sldNum" sz="quarter" idx="12"/>
          </p:nvPr>
        </p:nvSpPr>
        <p:spPr/>
        <p:txBody>
          <a:bodyPr/>
          <a:lstStyle/>
          <a:p>
            <a:fld id="{5AF9F84A-4CF8-4ACD-9777-E31CF1514E9D}" type="slidenum">
              <a:rPr lang="en-US" smtClean="0"/>
              <a:t>20</a:t>
            </a:fld>
            <a:endParaRPr lang="en-US"/>
          </a:p>
        </p:txBody>
      </p:sp>
      <p:sp>
        <p:nvSpPr>
          <p:cNvPr id="4" name="TextBox 3">
            <a:extLst>
              <a:ext uri="{FF2B5EF4-FFF2-40B4-BE49-F238E27FC236}">
                <a16:creationId xmlns:a16="http://schemas.microsoft.com/office/drawing/2014/main" id="{07ED80C9-DF1D-DD2B-E307-C5B0742B6AE4}"/>
              </a:ext>
            </a:extLst>
          </p:cNvPr>
          <p:cNvSpPr txBox="1"/>
          <p:nvPr/>
        </p:nvSpPr>
        <p:spPr>
          <a:xfrm>
            <a:off x="9573974" y="2266879"/>
            <a:ext cx="2395330" cy="923330"/>
          </a:xfrm>
          <a:prstGeom prst="rect">
            <a:avLst/>
          </a:prstGeom>
          <a:noFill/>
          <a:ln>
            <a:solidFill>
              <a:schemeClr val="tx1"/>
            </a:solidFill>
          </a:ln>
        </p:spPr>
        <p:txBody>
          <a:bodyPr wrap="square" rtlCol="0">
            <a:spAutoFit/>
          </a:bodyPr>
          <a:lstStyle/>
          <a:p>
            <a:pPr marL="285750" indent="-285750">
              <a:buFont typeface="Wingdings" panose="05000000000000000000" pitchFamily="2" charset="2"/>
              <a:buChar char="§"/>
            </a:pPr>
            <a:r>
              <a:rPr lang="en-US"/>
              <a:t>Combined ten categories into 5 categories.</a:t>
            </a:r>
          </a:p>
        </p:txBody>
      </p:sp>
      <p:sp>
        <p:nvSpPr>
          <p:cNvPr id="5" name="TextBox 4">
            <a:extLst>
              <a:ext uri="{FF2B5EF4-FFF2-40B4-BE49-F238E27FC236}">
                <a16:creationId xmlns:a16="http://schemas.microsoft.com/office/drawing/2014/main" id="{73F52F0D-2ADF-0E4A-FF8F-FFB5617C8AF9}"/>
              </a:ext>
            </a:extLst>
          </p:cNvPr>
          <p:cNvSpPr txBox="1"/>
          <p:nvPr/>
        </p:nvSpPr>
        <p:spPr>
          <a:xfrm>
            <a:off x="361442" y="463934"/>
            <a:ext cx="8762366" cy="1323439"/>
          </a:xfrm>
          <a:prstGeom prst="rect">
            <a:avLst/>
          </a:prstGeom>
          <a:noFill/>
        </p:spPr>
        <p:txBody>
          <a:bodyPr wrap="square">
            <a:spAutoFit/>
          </a:bodyPr>
          <a:lstStyle/>
          <a:p>
            <a:pPr marL="0" marR="0">
              <a:lnSpc>
                <a:spcPct val="100000"/>
              </a:lnSpc>
              <a:spcBef>
                <a:spcPts val="1200"/>
              </a:spcBef>
              <a:spcAft>
                <a:spcPts val="0"/>
              </a:spcAft>
            </a:pPr>
            <a:r>
              <a:rPr lang="en-US" sz="2000" b="0" kern="0">
                <a:effectLst/>
              </a:rPr>
              <a:t>Question: Please rate how much you agree with the following statement: "After watching the play, I feel like I can identify at least 2 resources for myself or a loved one related to substance use and/or harm reduction."</a:t>
            </a:r>
            <a:endParaRPr lang="en-US" sz="2000" b="0" kern="100">
              <a:effectLst/>
              <a:latin typeface="Aptos" panose="020B0004020202020204" pitchFamily="34" charset="0"/>
              <a:ea typeface="Aptos" panose="020B0004020202020204" pitchFamily="34"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4F37978D-DCF7-723B-BC85-3F3998E73185}"/>
              </a:ext>
            </a:extLst>
          </p:cNvPr>
          <p:cNvGraphicFramePr>
            <a:graphicFrameLocks noGrp="1"/>
          </p:cNvGraphicFramePr>
          <p:nvPr>
            <p:extLst>
              <p:ext uri="{D42A27DB-BD31-4B8C-83A1-F6EECF244321}">
                <p14:modId xmlns:p14="http://schemas.microsoft.com/office/powerpoint/2010/main" val="3631588891"/>
              </p:ext>
            </p:extLst>
          </p:nvPr>
        </p:nvGraphicFramePr>
        <p:xfrm>
          <a:off x="361442" y="2288720"/>
          <a:ext cx="8762366" cy="3368040"/>
        </p:xfrm>
        <a:graphic>
          <a:graphicData uri="http://schemas.openxmlformats.org/drawingml/2006/table">
            <a:tbl>
              <a:tblPr>
                <a:tableStyleId>{616DA210-FB5B-4158-B5E0-FEB733F419BA}</a:tableStyleId>
              </a:tblPr>
              <a:tblGrid>
                <a:gridCol w="3505835">
                  <a:extLst>
                    <a:ext uri="{9D8B030D-6E8A-4147-A177-3AD203B41FA5}">
                      <a16:colId xmlns:a16="http://schemas.microsoft.com/office/drawing/2014/main" val="4233455626"/>
                    </a:ext>
                  </a:extLst>
                </a:gridCol>
                <a:gridCol w="875348">
                  <a:extLst>
                    <a:ext uri="{9D8B030D-6E8A-4147-A177-3AD203B41FA5}">
                      <a16:colId xmlns:a16="http://schemas.microsoft.com/office/drawing/2014/main" val="3675587566"/>
                    </a:ext>
                  </a:extLst>
                </a:gridCol>
                <a:gridCol w="3505835">
                  <a:extLst>
                    <a:ext uri="{9D8B030D-6E8A-4147-A177-3AD203B41FA5}">
                      <a16:colId xmlns:a16="http://schemas.microsoft.com/office/drawing/2014/main" val="1757975870"/>
                    </a:ext>
                  </a:extLst>
                </a:gridCol>
                <a:gridCol w="875348">
                  <a:extLst>
                    <a:ext uri="{9D8B030D-6E8A-4147-A177-3AD203B41FA5}">
                      <a16:colId xmlns:a16="http://schemas.microsoft.com/office/drawing/2014/main" val="2391206725"/>
                    </a:ext>
                  </a:extLst>
                </a:gridCol>
              </a:tblGrid>
              <a:tr h="173228">
                <a:tc>
                  <a:txBody>
                    <a:bodyPr/>
                    <a:lstStyle/>
                    <a:p>
                      <a:pPr marL="0" marR="0" algn="ctr">
                        <a:lnSpc>
                          <a:spcPct val="107000"/>
                        </a:lnSpc>
                        <a:spcAft>
                          <a:spcPts val="800"/>
                        </a:spcAft>
                      </a:pPr>
                      <a:r>
                        <a:rPr lang="en-US" sz="1800" kern="100">
                          <a:effectLst/>
                        </a:rPr>
                        <a:t>Identify Resources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Count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Identify Resources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Count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625781187"/>
                  </a:ext>
                </a:extLst>
              </a:tr>
              <a:tr h="173228">
                <a:tc>
                  <a:txBody>
                    <a:bodyPr/>
                    <a:lstStyle/>
                    <a:p>
                      <a:pPr marL="0" marR="0">
                        <a:lnSpc>
                          <a:spcPct val="107000"/>
                        </a:lnSpc>
                        <a:spcAft>
                          <a:spcPts val="800"/>
                        </a:spcAft>
                      </a:pPr>
                      <a:r>
                        <a:rPr lang="en-US" sz="1800" kern="100">
                          <a:effectLst/>
                        </a:rPr>
                        <a:t>5 - Strongly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133</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5 - Strongly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287</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324620670"/>
                  </a:ext>
                </a:extLst>
              </a:tr>
              <a:tr h="173228">
                <a:tc>
                  <a:txBody>
                    <a:bodyPr/>
                    <a:lstStyle/>
                    <a:p>
                      <a:pPr marL="0" marR="0">
                        <a:lnSpc>
                          <a:spcPct val="107000"/>
                        </a:lnSpc>
                        <a:spcAft>
                          <a:spcPts val="800"/>
                        </a:spcAft>
                      </a:pPr>
                      <a:r>
                        <a:rPr lang="en-US" sz="1800" kern="100">
                          <a:effectLst/>
                        </a:rPr>
                        <a:t>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154</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84302238"/>
                  </a:ext>
                </a:extLst>
              </a:tr>
              <a:tr h="173228">
                <a:tc>
                  <a:txBody>
                    <a:bodyPr/>
                    <a:lstStyle/>
                    <a:p>
                      <a:pPr marL="0" marR="0">
                        <a:lnSpc>
                          <a:spcPct val="107000"/>
                        </a:lnSpc>
                        <a:spcAft>
                          <a:spcPts val="800"/>
                        </a:spcAft>
                      </a:pPr>
                      <a:r>
                        <a:rPr lang="en-US" sz="1800" kern="100">
                          <a:effectLst/>
                        </a:rPr>
                        <a:t>4 -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351</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4 -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558</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952064042"/>
                  </a:ext>
                </a:extLst>
              </a:tr>
              <a:tr h="173228">
                <a:tc>
                  <a:txBody>
                    <a:bodyPr/>
                    <a:lstStyle/>
                    <a:p>
                      <a:pPr marL="0" marR="0">
                        <a:lnSpc>
                          <a:spcPct val="107000"/>
                        </a:lnSpc>
                        <a:spcAft>
                          <a:spcPts val="800"/>
                        </a:spcAft>
                      </a:pPr>
                      <a:r>
                        <a:rPr lang="en-US" sz="1800" kern="100">
                          <a:effectLst/>
                        </a:rPr>
                        <a:t>4</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207</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168789883"/>
                  </a:ext>
                </a:extLst>
              </a:tr>
              <a:tr h="173228">
                <a:tc>
                  <a:txBody>
                    <a:bodyPr/>
                    <a:lstStyle/>
                    <a:p>
                      <a:pPr marL="0" marR="0">
                        <a:lnSpc>
                          <a:spcPct val="107000"/>
                        </a:lnSpc>
                        <a:spcAft>
                          <a:spcPts val="800"/>
                        </a:spcAft>
                      </a:pPr>
                      <a:r>
                        <a:rPr lang="en-US" sz="1800" kern="100">
                          <a:effectLst/>
                        </a:rPr>
                        <a:t>3 - Neither agree nor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165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3 - Neither agree nor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385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936253387"/>
                  </a:ext>
                </a:extLst>
              </a:tr>
              <a:tr h="173228">
                <a:tc>
                  <a:txBody>
                    <a:bodyPr/>
                    <a:lstStyle/>
                    <a:p>
                      <a:pPr marL="0" marR="0">
                        <a:lnSpc>
                          <a:spcPct val="107000"/>
                        </a:lnSpc>
                        <a:spcAft>
                          <a:spcPts val="800"/>
                        </a:spcAft>
                      </a:pPr>
                      <a:r>
                        <a:rPr lang="en-US" sz="1800" kern="100">
                          <a:effectLst/>
                        </a:rPr>
                        <a:t>3</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220</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149332639"/>
                  </a:ext>
                </a:extLst>
              </a:tr>
              <a:tr h="173228">
                <a:tc>
                  <a:txBody>
                    <a:bodyPr/>
                    <a:lstStyle/>
                    <a:p>
                      <a:pPr marL="0" marR="0">
                        <a:lnSpc>
                          <a:spcPct val="107000"/>
                        </a:lnSpc>
                        <a:spcAft>
                          <a:spcPts val="800"/>
                        </a:spcAft>
                      </a:pPr>
                      <a:r>
                        <a:rPr lang="en-US" sz="1800" kern="100">
                          <a:effectLst/>
                        </a:rPr>
                        <a:t>2 -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49</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2 -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112</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84430694"/>
                  </a:ext>
                </a:extLst>
              </a:tr>
              <a:tr h="173228">
                <a:tc>
                  <a:txBody>
                    <a:bodyPr/>
                    <a:lstStyle/>
                    <a:p>
                      <a:pPr marL="0" marR="0">
                        <a:lnSpc>
                          <a:spcPct val="107000"/>
                        </a:lnSpc>
                        <a:spcAft>
                          <a:spcPts val="800"/>
                        </a:spcAft>
                      </a:pPr>
                      <a:r>
                        <a:rPr lang="en-US" sz="1800" kern="100">
                          <a:effectLst/>
                        </a:rPr>
                        <a:t>2</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63</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356286596"/>
                  </a:ext>
                </a:extLst>
              </a:tr>
              <a:tr h="173228">
                <a:tc>
                  <a:txBody>
                    <a:bodyPr/>
                    <a:lstStyle/>
                    <a:p>
                      <a:pPr marL="0" marR="0">
                        <a:lnSpc>
                          <a:spcPct val="107000"/>
                        </a:lnSpc>
                        <a:spcAft>
                          <a:spcPts val="800"/>
                        </a:spcAft>
                      </a:pPr>
                      <a:r>
                        <a:rPr lang="en-US" sz="1800" kern="100">
                          <a:effectLst/>
                        </a:rPr>
                        <a:t>1 - Strongly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37</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1 - Strongly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73</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746813022"/>
                  </a:ext>
                </a:extLst>
              </a:tr>
              <a:tr h="173228">
                <a:tc>
                  <a:txBody>
                    <a:bodyPr/>
                    <a:lstStyle/>
                    <a:p>
                      <a:pPr marL="0" marR="0">
                        <a:lnSpc>
                          <a:spcPct val="107000"/>
                        </a:lnSpc>
                        <a:spcAft>
                          <a:spcPts val="800"/>
                        </a:spcAft>
                      </a:pPr>
                      <a:r>
                        <a:rPr lang="en-US" sz="1800" kern="100">
                          <a:effectLst/>
                        </a:rPr>
                        <a:t>1</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36</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12872976"/>
                  </a:ext>
                </a:extLst>
              </a:tr>
              <a:tr h="173228">
                <a:tc>
                  <a:txBody>
                    <a:bodyPr/>
                    <a:lstStyle/>
                    <a:p>
                      <a:pPr marL="0" marR="0">
                        <a:lnSpc>
                          <a:spcPct val="107000"/>
                        </a:lnSpc>
                        <a:spcAft>
                          <a:spcPts val="800"/>
                        </a:spcAft>
                      </a:pPr>
                      <a:r>
                        <a:rPr lang="en-US" sz="1800" kern="100">
                          <a:effectLst/>
                        </a:rPr>
                        <a:t>Grand Total</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1415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800" kern="100">
                          <a:effectLst/>
                        </a:rPr>
                        <a:t>Grand Total</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1415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21979176"/>
                  </a:ext>
                </a:extLst>
              </a:tr>
            </a:tbl>
          </a:graphicData>
        </a:graphic>
      </p:graphicFrame>
    </p:spTree>
    <p:extLst>
      <p:ext uri="{BB962C8B-B14F-4D97-AF65-F5344CB8AC3E}">
        <p14:creationId xmlns:p14="http://schemas.microsoft.com/office/powerpoint/2010/main" val="13003942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376CA-983C-4B36-E28B-524CE8BBD80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F93A425-D3A1-1F01-0468-977DB03617BF}"/>
              </a:ext>
            </a:extLst>
          </p:cNvPr>
          <p:cNvSpPr>
            <a:spLocks noGrp="1"/>
          </p:cNvSpPr>
          <p:nvPr>
            <p:ph type="sldNum" sz="quarter" idx="12"/>
          </p:nvPr>
        </p:nvSpPr>
        <p:spPr/>
        <p:txBody>
          <a:bodyPr/>
          <a:lstStyle/>
          <a:p>
            <a:fld id="{5AF9F84A-4CF8-4ACD-9777-E31CF1514E9D}" type="slidenum">
              <a:rPr lang="en-US" smtClean="0"/>
              <a:t>21</a:t>
            </a:fld>
            <a:endParaRPr lang="en-US"/>
          </a:p>
        </p:txBody>
      </p:sp>
      <p:sp>
        <p:nvSpPr>
          <p:cNvPr id="4" name="TextBox 3">
            <a:extLst>
              <a:ext uri="{FF2B5EF4-FFF2-40B4-BE49-F238E27FC236}">
                <a16:creationId xmlns:a16="http://schemas.microsoft.com/office/drawing/2014/main" id="{3095BE16-EA3D-4BA8-B509-DCD99C674C8E}"/>
              </a:ext>
            </a:extLst>
          </p:cNvPr>
          <p:cNvSpPr txBox="1"/>
          <p:nvPr/>
        </p:nvSpPr>
        <p:spPr>
          <a:xfrm>
            <a:off x="9261235" y="1832938"/>
            <a:ext cx="2395330" cy="923330"/>
          </a:xfrm>
          <a:prstGeom prst="rect">
            <a:avLst/>
          </a:prstGeom>
          <a:noFill/>
          <a:ln>
            <a:solidFill>
              <a:schemeClr val="tx1"/>
            </a:solidFill>
          </a:ln>
        </p:spPr>
        <p:txBody>
          <a:bodyPr wrap="square" rtlCol="0">
            <a:spAutoFit/>
          </a:bodyPr>
          <a:lstStyle/>
          <a:p>
            <a:pPr marL="285750" indent="-285750">
              <a:buFont typeface="Wingdings" panose="05000000000000000000" pitchFamily="2" charset="2"/>
              <a:buChar char="§"/>
            </a:pPr>
            <a:r>
              <a:rPr lang="en-US"/>
              <a:t>Combined 11 categories into 6 categories</a:t>
            </a:r>
          </a:p>
        </p:txBody>
      </p:sp>
      <p:sp>
        <p:nvSpPr>
          <p:cNvPr id="5" name="TextBox 4">
            <a:extLst>
              <a:ext uri="{FF2B5EF4-FFF2-40B4-BE49-F238E27FC236}">
                <a16:creationId xmlns:a16="http://schemas.microsoft.com/office/drawing/2014/main" id="{9A0786DF-818C-536D-DD36-2FF1514B99DA}"/>
              </a:ext>
            </a:extLst>
          </p:cNvPr>
          <p:cNvSpPr txBox="1"/>
          <p:nvPr/>
        </p:nvSpPr>
        <p:spPr>
          <a:xfrm>
            <a:off x="246040" y="623460"/>
            <a:ext cx="8762366" cy="400110"/>
          </a:xfrm>
          <a:prstGeom prst="rect">
            <a:avLst/>
          </a:prstGeom>
          <a:noFill/>
        </p:spPr>
        <p:txBody>
          <a:bodyPr wrap="square">
            <a:spAutoFit/>
          </a:bodyPr>
          <a:lstStyle/>
          <a:p>
            <a:pPr marL="0" marR="0">
              <a:lnSpc>
                <a:spcPct val="100000"/>
              </a:lnSpc>
              <a:spcBef>
                <a:spcPts val="1200"/>
              </a:spcBef>
              <a:spcAft>
                <a:spcPts val="0"/>
              </a:spcAft>
            </a:pPr>
            <a:r>
              <a:rPr lang="en-US" sz="2000" kern="0"/>
              <a:t>Question: </a:t>
            </a:r>
            <a:r>
              <a:rPr lang="en-US" sz="2000" b="0" kern="0">
                <a:effectLst/>
              </a:rPr>
              <a:t>If I want to continue this conversation, I know who to talk to.</a:t>
            </a:r>
            <a:endParaRPr lang="en-US" sz="2000" b="0" kern="100">
              <a:effectLst/>
              <a:latin typeface="Aptos" panose="020B0004020202020204" pitchFamily="34" charset="0"/>
              <a:ea typeface="Aptos" panose="020B0004020202020204" pitchFamily="34"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ACA10B68-A3EE-C622-493F-0EEF8378F088}"/>
              </a:ext>
            </a:extLst>
          </p:cNvPr>
          <p:cNvGraphicFramePr>
            <a:graphicFrameLocks noGrp="1"/>
          </p:cNvGraphicFramePr>
          <p:nvPr>
            <p:extLst>
              <p:ext uri="{D42A27DB-BD31-4B8C-83A1-F6EECF244321}">
                <p14:modId xmlns:p14="http://schemas.microsoft.com/office/powerpoint/2010/main" val="3719126318"/>
              </p:ext>
            </p:extLst>
          </p:nvPr>
        </p:nvGraphicFramePr>
        <p:xfrm>
          <a:off x="246040" y="1811647"/>
          <a:ext cx="8762366" cy="3648710"/>
        </p:xfrm>
        <a:graphic>
          <a:graphicData uri="http://schemas.openxmlformats.org/drawingml/2006/table">
            <a:tbl>
              <a:tblPr>
                <a:tableStyleId>{616DA210-FB5B-4158-B5E0-FEB733F419BA}</a:tableStyleId>
              </a:tblPr>
              <a:tblGrid>
                <a:gridCol w="3505835">
                  <a:extLst>
                    <a:ext uri="{9D8B030D-6E8A-4147-A177-3AD203B41FA5}">
                      <a16:colId xmlns:a16="http://schemas.microsoft.com/office/drawing/2014/main" val="3564868278"/>
                    </a:ext>
                  </a:extLst>
                </a:gridCol>
                <a:gridCol w="875348">
                  <a:extLst>
                    <a:ext uri="{9D8B030D-6E8A-4147-A177-3AD203B41FA5}">
                      <a16:colId xmlns:a16="http://schemas.microsoft.com/office/drawing/2014/main" val="2997925363"/>
                    </a:ext>
                  </a:extLst>
                </a:gridCol>
                <a:gridCol w="3505835">
                  <a:extLst>
                    <a:ext uri="{9D8B030D-6E8A-4147-A177-3AD203B41FA5}">
                      <a16:colId xmlns:a16="http://schemas.microsoft.com/office/drawing/2014/main" val="3485992956"/>
                    </a:ext>
                  </a:extLst>
                </a:gridCol>
                <a:gridCol w="875348">
                  <a:extLst>
                    <a:ext uri="{9D8B030D-6E8A-4147-A177-3AD203B41FA5}">
                      <a16:colId xmlns:a16="http://schemas.microsoft.com/office/drawing/2014/main" val="3741809557"/>
                    </a:ext>
                  </a:extLst>
                </a:gridCol>
              </a:tblGrid>
              <a:tr h="173228">
                <a:tc>
                  <a:txBody>
                    <a:bodyPr/>
                    <a:lstStyle/>
                    <a:p>
                      <a:pPr marL="0" marR="0" algn="ctr">
                        <a:lnSpc>
                          <a:spcPct val="107000"/>
                        </a:lnSpc>
                        <a:spcAft>
                          <a:spcPts val="800"/>
                        </a:spcAft>
                      </a:pPr>
                      <a:r>
                        <a:rPr lang="en-US" sz="1800" kern="100">
                          <a:effectLst/>
                        </a:rPr>
                        <a:t>Continue Conversation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Count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Continue Conversation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Count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477220802"/>
                  </a:ext>
                </a:extLst>
              </a:tr>
              <a:tr h="173228">
                <a:tc>
                  <a:txBody>
                    <a:bodyPr/>
                    <a:lstStyle/>
                    <a:p>
                      <a:pPr marL="0" marR="0">
                        <a:lnSpc>
                          <a:spcPct val="107000"/>
                        </a:lnSpc>
                        <a:spcAft>
                          <a:spcPts val="800"/>
                        </a:spcAft>
                      </a:pPr>
                      <a:r>
                        <a:rPr lang="en-US" sz="1800" kern="100">
                          <a:effectLst/>
                        </a:rPr>
                        <a:t>5 - Strongly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126</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5 - Strongly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190</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748644298"/>
                  </a:ext>
                </a:extLst>
              </a:tr>
              <a:tr h="173228">
                <a:tc>
                  <a:txBody>
                    <a:bodyPr/>
                    <a:lstStyle/>
                    <a:p>
                      <a:pPr marL="0" marR="0">
                        <a:lnSpc>
                          <a:spcPct val="107000"/>
                        </a:lnSpc>
                        <a:spcAft>
                          <a:spcPts val="800"/>
                        </a:spcAft>
                      </a:pPr>
                      <a:r>
                        <a:rPr lang="en-US" sz="1800" kern="100">
                          <a:effectLst/>
                        </a:rPr>
                        <a:t>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64</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948393294"/>
                  </a:ext>
                </a:extLst>
              </a:tr>
              <a:tr h="173228">
                <a:tc>
                  <a:txBody>
                    <a:bodyPr/>
                    <a:lstStyle/>
                    <a:p>
                      <a:pPr marL="0" marR="0">
                        <a:lnSpc>
                          <a:spcPct val="107000"/>
                        </a:lnSpc>
                        <a:spcAft>
                          <a:spcPts val="800"/>
                        </a:spcAft>
                      </a:pPr>
                      <a:r>
                        <a:rPr lang="en-US" sz="1800" kern="100">
                          <a:effectLst/>
                        </a:rPr>
                        <a:t>4 -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382</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4 - 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455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251293302"/>
                  </a:ext>
                </a:extLst>
              </a:tr>
              <a:tr h="173228">
                <a:tc>
                  <a:txBody>
                    <a:bodyPr/>
                    <a:lstStyle/>
                    <a:p>
                      <a:pPr marL="0" marR="0">
                        <a:lnSpc>
                          <a:spcPct val="107000"/>
                        </a:lnSpc>
                        <a:spcAft>
                          <a:spcPts val="800"/>
                        </a:spcAft>
                      </a:pPr>
                      <a:r>
                        <a:rPr lang="en-US" sz="1800" kern="100">
                          <a:effectLst/>
                        </a:rPr>
                        <a:t>4</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73</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371261014"/>
                  </a:ext>
                </a:extLst>
              </a:tr>
              <a:tr h="173228">
                <a:tc>
                  <a:txBody>
                    <a:bodyPr/>
                    <a:lstStyle/>
                    <a:p>
                      <a:pPr marL="0" marR="0">
                        <a:lnSpc>
                          <a:spcPct val="107000"/>
                        </a:lnSpc>
                        <a:spcAft>
                          <a:spcPts val="800"/>
                        </a:spcAft>
                      </a:pPr>
                      <a:r>
                        <a:rPr lang="en-US" sz="1800" kern="100">
                          <a:effectLst/>
                        </a:rPr>
                        <a:t>3 - Neither agree nor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162</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3 - Neither agree nor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274</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416626742"/>
                  </a:ext>
                </a:extLst>
              </a:tr>
              <a:tr h="173228">
                <a:tc>
                  <a:txBody>
                    <a:bodyPr/>
                    <a:lstStyle/>
                    <a:p>
                      <a:pPr marL="0" marR="0">
                        <a:lnSpc>
                          <a:spcPct val="107000"/>
                        </a:lnSpc>
                        <a:spcAft>
                          <a:spcPts val="800"/>
                        </a:spcAft>
                      </a:pPr>
                      <a:r>
                        <a:rPr lang="en-US" sz="1800" kern="100">
                          <a:effectLst/>
                        </a:rPr>
                        <a:t>3</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112</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720989160"/>
                  </a:ext>
                </a:extLst>
              </a:tr>
              <a:tr h="173228">
                <a:tc>
                  <a:txBody>
                    <a:bodyPr/>
                    <a:lstStyle/>
                    <a:p>
                      <a:pPr marL="0" marR="0">
                        <a:lnSpc>
                          <a:spcPct val="107000"/>
                        </a:lnSpc>
                        <a:spcAft>
                          <a:spcPts val="800"/>
                        </a:spcAft>
                      </a:pPr>
                      <a:r>
                        <a:rPr lang="en-US" sz="1800" kern="100">
                          <a:effectLst/>
                        </a:rPr>
                        <a:t>2 -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32</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2 -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62</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62452861"/>
                  </a:ext>
                </a:extLst>
              </a:tr>
              <a:tr h="173228">
                <a:tc>
                  <a:txBody>
                    <a:bodyPr/>
                    <a:lstStyle/>
                    <a:p>
                      <a:pPr marL="0" marR="0">
                        <a:lnSpc>
                          <a:spcPct val="107000"/>
                        </a:lnSpc>
                        <a:spcAft>
                          <a:spcPts val="800"/>
                        </a:spcAft>
                      </a:pPr>
                      <a:r>
                        <a:rPr lang="en-US" sz="1800" kern="100">
                          <a:effectLst/>
                        </a:rPr>
                        <a:t>2</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30</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115459568"/>
                  </a:ext>
                </a:extLst>
              </a:tr>
              <a:tr h="173228">
                <a:tc>
                  <a:txBody>
                    <a:bodyPr/>
                    <a:lstStyle/>
                    <a:p>
                      <a:pPr marL="0" marR="0">
                        <a:lnSpc>
                          <a:spcPct val="107000"/>
                        </a:lnSpc>
                        <a:spcAft>
                          <a:spcPts val="800"/>
                        </a:spcAft>
                      </a:pPr>
                      <a:r>
                        <a:rPr lang="en-US" sz="1800" kern="100">
                          <a:effectLst/>
                        </a:rPr>
                        <a:t>1 - Strongly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33</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nSpc>
                          <a:spcPct val="107000"/>
                        </a:lnSpc>
                        <a:spcAft>
                          <a:spcPts val="800"/>
                        </a:spcAft>
                      </a:pPr>
                      <a:r>
                        <a:rPr lang="en-US" sz="1800" kern="100">
                          <a:effectLst/>
                        </a:rPr>
                        <a:t>1 - Strongly disagree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rowSpan="2">
                  <a:txBody>
                    <a:bodyPr/>
                    <a:lstStyle/>
                    <a:p>
                      <a:pPr marL="0" marR="0" algn="ctr">
                        <a:lnSpc>
                          <a:spcPct val="107000"/>
                        </a:lnSpc>
                        <a:spcAft>
                          <a:spcPts val="800"/>
                        </a:spcAft>
                      </a:pPr>
                      <a:r>
                        <a:rPr lang="en-US" sz="1800" kern="100">
                          <a:effectLst/>
                        </a:rPr>
                        <a:t>50</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778876098"/>
                  </a:ext>
                </a:extLst>
              </a:tr>
              <a:tr h="173228">
                <a:tc>
                  <a:txBody>
                    <a:bodyPr/>
                    <a:lstStyle/>
                    <a:p>
                      <a:pPr marL="0" marR="0">
                        <a:lnSpc>
                          <a:spcPct val="107000"/>
                        </a:lnSpc>
                        <a:spcAft>
                          <a:spcPts val="800"/>
                        </a:spcAft>
                      </a:pPr>
                      <a:r>
                        <a:rPr lang="en-US" sz="1800" kern="100">
                          <a:effectLst/>
                        </a:rPr>
                        <a:t>1</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17</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543334972"/>
                  </a:ext>
                </a:extLst>
              </a:tr>
              <a:tr h="173228">
                <a:tc>
                  <a:txBody>
                    <a:bodyPr/>
                    <a:lstStyle/>
                    <a:p>
                      <a:pPr marL="0" marR="0">
                        <a:lnSpc>
                          <a:spcPct val="107000"/>
                        </a:lnSpc>
                        <a:spcAft>
                          <a:spcPts val="800"/>
                        </a:spcAft>
                      </a:pPr>
                      <a:r>
                        <a:rPr lang="en-US" sz="1800" kern="100">
                          <a:effectLst/>
                        </a:rPr>
                        <a:t>(blank)</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384</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800" kern="100">
                          <a:effectLst/>
                        </a:rPr>
                        <a:t>No Response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384</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34130155"/>
                  </a:ext>
                </a:extLst>
              </a:tr>
              <a:tr h="173228">
                <a:tc>
                  <a:txBody>
                    <a:bodyPr/>
                    <a:lstStyle/>
                    <a:p>
                      <a:pPr marL="0" marR="0">
                        <a:lnSpc>
                          <a:spcPct val="107000"/>
                        </a:lnSpc>
                        <a:spcAft>
                          <a:spcPts val="800"/>
                        </a:spcAft>
                      </a:pPr>
                      <a:r>
                        <a:rPr lang="en-US" sz="1800" kern="100">
                          <a:effectLst/>
                        </a:rPr>
                        <a:t>Grand Total</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07000"/>
                        </a:lnSpc>
                        <a:spcAft>
                          <a:spcPts val="800"/>
                        </a:spcAft>
                      </a:pPr>
                      <a:r>
                        <a:rPr lang="en-US" sz="1800" kern="100">
                          <a:effectLst/>
                        </a:rPr>
                        <a:t>1415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nSpc>
                          <a:spcPct val="107000"/>
                        </a:lnSpc>
                        <a:spcAft>
                          <a:spcPts val="800"/>
                        </a:spcAft>
                      </a:pPr>
                      <a:r>
                        <a:rPr lang="en-US" sz="1800" kern="100">
                          <a:effectLst/>
                        </a:rPr>
                        <a:t>Grand Total</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tc>
                  <a:txBody>
                    <a:bodyPr/>
                    <a:lstStyle/>
                    <a:p>
                      <a:pPr marL="0" marR="0" algn="ctr">
                        <a:lnSpc>
                          <a:spcPct val="107000"/>
                        </a:lnSpc>
                        <a:spcAft>
                          <a:spcPts val="800"/>
                        </a:spcAft>
                      </a:pPr>
                      <a:r>
                        <a:rPr lang="en-US" sz="1800" kern="100">
                          <a:effectLst/>
                        </a:rPr>
                        <a:t>1415</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040822021"/>
                  </a:ext>
                </a:extLst>
              </a:tr>
            </a:tbl>
          </a:graphicData>
        </a:graphic>
      </p:graphicFrame>
    </p:spTree>
    <p:extLst>
      <p:ext uri="{BB962C8B-B14F-4D97-AF65-F5344CB8AC3E}">
        <p14:creationId xmlns:p14="http://schemas.microsoft.com/office/powerpoint/2010/main" val="2477442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65A3CB-1530-E00B-FA41-A0A827D8647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261F89C-7748-1B5F-3E22-6FF2B0BBE0A2}"/>
              </a:ext>
            </a:extLst>
          </p:cNvPr>
          <p:cNvSpPr txBox="1"/>
          <p:nvPr/>
        </p:nvSpPr>
        <p:spPr>
          <a:xfrm>
            <a:off x="9599853" y="1341783"/>
            <a:ext cx="2395330" cy="923330"/>
          </a:xfrm>
          <a:prstGeom prst="rect">
            <a:avLst/>
          </a:prstGeom>
          <a:noFill/>
          <a:ln>
            <a:solidFill>
              <a:schemeClr val="tx1"/>
            </a:solidFill>
          </a:ln>
        </p:spPr>
        <p:txBody>
          <a:bodyPr wrap="square" rtlCol="0">
            <a:spAutoFit/>
          </a:bodyPr>
          <a:lstStyle/>
          <a:p>
            <a:pPr marL="285750" indent="-285750">
              <a:buFont typeface="Wingdings" panose="05000000000000000000" pitchFamily="2" charset="2"/>
              <a:buChar char="§"/>
            </a:pPr>
            <a:r>
              <a:rPr lang="en-US"/>
              <a:t>3 categories – no change was made</a:t>
            </a:r>
          </a:p>
        </p:txBody>
      </p:sp>
      <p:sp>
        <p:nvSpPr>
          <p:cNvPr id="4" name="Slide Number Placeholder 3">
            <a:extLst>
              <a:ext uri="{FF2B5EF4-FFF2-40B4-BE49-F238E27FC236}">
                <a16:creationId xmlns:a16="http://schemas.microsoft.com/office/drawing/2014/main" id="{86656227-9522-FFA9-349E-87C257FD3BA8}"/>
              </a:ext>
            </a:extLst>
          </p:cNvPr>
          <p:cNvSpPr>
            <a:spLocks noGrp="1"/>
          </p:cNvSpPr>
          <p:nvPr>
            <p:ph type="sldNum" sz="quarter" idx="12"/>
          </p:nvPr>
        </p:nvSpPr>
        <p:spPr/>
        <p:txBody>
          <a:bodyPr/>
          <a:lstStyle/>
          <a:p>
            <a:fld id="{5AF9F84A-4CF8-4ACD-9777-E31CF1514E9D}" type="slidenum">
              <a:rPr lang="en-US" smtClean="0"/>
              <a:t>22</a:t>
            </a:fld>
            <a:endParaRPr lang="en-US"/>
          </a:p>
        </p:txBody>
      </p:sp>
      <p:graphicFrame>
        <p:nvGraphicFramePr>
          <p:cNvPr id="5" name="Table 4">
            <a:extLst>
              <a:ext uri="{FF2B5EF4-FFF2-40B4-BE49-F238E27FC236}">
                <a16:creationId xmlns:a16="http://schemas.microsoft.com/office/drawing/2014/main" id="{C108DB0D-5710-E2B9-BB87-37A8FAA2A038}"/>
              </a:ext>
            </a:extLst>
          </p:cNvPr>
          <p:cNvGraphicFramePr>
            <a:graphicFrameLocks noGrp="1"/>
          </p:cNvGraphicFramePr>
          <p:nvPr>
            <p:extLst>
              <p:ext uri="{D42A27DB-BD31-4B8C-83A1-F6EECF244321}">
                <p14:modId xmlns:p14="http://schemas.microsoft.com/office/powerpoint/2010/main" val="2141635133"/>
              </p:ext>
            </p:extLst>
          </p:nvPr>
        </p:nvGraphicFramePr>
        <p:xfrm>
          <a:off x="1595888" y="2687503"/>
          <a:ext cx="5244860" cy="2665035"/>
        </p:xfrm>
        <a:graphic>
          <a:graphicData uri="http://schemas.openxmlformats.org/drawingml/2006/table">
            <a:tbl>
              <a:tblPr>
                <a:tableStyleId>{616DA210-FB5B-4158-B5E0-FEB733F419BA}</a:tableStyleId>
              </a:tblPr>
              <a:tblGrid>
                <a:gridCol w="2275629">
                  <a:extLst>
                    <a:ext uri="{9D8B030D-6E8A-4147-A177-3AD203B41FA5}">
                      <a16:colId xmlns:a16="http://schemas.microsoft.com/office/drawing/2014/main" val="1298967181"/>
                    </a:ext>
                  </a:extLst>
                </a:gridCol>
                <a:gridCol w="2969231">
                  <a:extLst>
                    <a:ext uri="{9D8B030D-6E8A-4147-A177-3AD203B41FA5}">
                      <a16:colId xmlns:a16="http://schemas.microsoft.com/office/drawing/2014/main" val="3953395018"/>
                    </a:ext>
                  </a:extLst>
                </a:gridCol>
              </a:tblGrid>
              <a:tr h="710519">
                <a:tc>
                  <a:txBody>
                    <a:bodyPr/>
                    <a:lstStyle/>
                    <a:p>
                      <a:pPr algn="ctr" fontAlgn="b"/>
                      <a:r>
                        <a:rPr lang="en-US" sz="2000" b="1" u="none" strike="noStrike">
                          <a:effectLst/>
                        </a:rPr>
                        <a:t>Change Opinion</a:t>
                      </a:r>
                      <a:endParaRPr lang="en-US" sz="2000" b="1" i="0" u="none" strike="noStrike">
                        <a:solidFill>
                          <a:srgbClr val="000000"/>
                        </a:solidFill>
                        <a:effectLst/>
                        <a:latin typeface="Arial" panose="020B0604020202020204" pitchFamily="34" charset="0"/>
                      </a:endParaRPr>
                    </a:p>
                  </a:txBody>
                  <a:tcPr marL="9525" marR="9525" marT="9525" marB="0" anchor="b"/>
                </a:tc>
                <a:tc>
                  <a:txBody>
                    <a:bodyPr/>
                    <a:lstStyle/>
                    <a:p>
                      <a:pPr algn="ctr" fontAlgn="b"/>
                      <a:r>
                        <a:rPr lang="en-US" sz="2000" b="1" u="none" strike="noStrike">
                          <a:effectLst/>
                        </a:rPr>
                        <a:t>Count</a:t>
                      </a:r>
                      <a:endParaRPr lang="en-US" sz="2000" b="1"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2035329578"/>
                  </a:ext>
                </a:extLst>
              </a:tr>
              <a:tr h="488629">
                <a:tc>
                  <a:txBody>
                    <a:bodyPr/>
                    <a:lstStyle/>
                    <a:p>
                      <a:pPr algn="l" fontAlgn="b"/>
                      <a:r>
                        <a:rPr lang="en-US" sz="2000" u="none" strike="noStrike">
                          <a:effectLst/>
                        </a:rPr>
                        <a:t>No</a:t>
                      </a:r>
                      <a:endParaRPr lang="en-US" sz="2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US" sz="2000" u="none" strike="noStrike">
                          <a:effectLst/>
                        </a:rPr>
                        <a:t>281</a:t>
                      </a:r>
                      <a:endParaRPr lang="en-US" sz="2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1919793627"/>
                  </a:ext>
                </a:extLst>
              </a:tr>
              <a:tr h="488629">
                <a:tc>
                  <a:txBody>
                    <a:bodyPr/>
                    <a:lstStyle/>
                    <a:p>
                      <a:pPr algn="l" fontAlgn="b"/>
                      <a:r>
                        <a:rPr lang="en-US" sz="2000" u="none" strike="noStrike">
                          <a:effectLst/>
                        </a:rPr>
                        <a:t>Somewhat</a:t>
                      </a:r>
                      <a:endParaRPr lang="en-US" sz="2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US" sz="2000" u="none" strike="noStrike">
                          <a:effectLst/>
                        </a:rPr>
                        <a:t>672</a:t>
                      </a:r>
                      <a:endParaRPr lang="en-US" sz="2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324349104"/>
                  </a:ext>
                </a:extLst>
              </a:tr>
              <a:tr h="488629">
                <a:tc>
                  <a:txBody>
                    <a:bodyPr/>
                    <a:lstStyle/>
                    <a:p>
                      <a:pPr algn="l" fontAlgn="b"/>
                      <a:r>
                        <a:rPr lang="en-US" sz="2000" u="none" strike="noStrike">
                          <a:effectLst/>
                        </a:rPr>
                        <a:t>Yes</a:t>
                      </a:r>
                      <a:endParaRPr lang="en-US" sz="2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US" sz="2000" u="none" strike="noStrike">
                          <a:effectLst/>
                        </a:rPr>
                        <a:t>462</a:t>
                      </a:r>
                      <a:endParaRPr lang="en-US" sz="2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4275545908"/>
                  </a:ext>
                </a:extLst>
              </a:tr>
              <a:tr h="488629">
                <a:tc>
                  <a:txBody>
                    <a:bodyPr/>
                    <a:lstStyle/>
                    <a:p>
                      <a:pPr algn="l" fontAlgn="b"/>
                      <a:r>
                        <a:rPr lang="en-US" sz="2000" u="none" strike="noStrike">
                          <a:effectLst/>
                        </a:rPr>
                        <a:t>Grand Total</a:t>
                      </a:r>
                      <a:endParaRPr lang="en-US" sz="2000" b="1"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US" sz="2000" u="none" strike="noStrike">
                          <a:effectLst/>
                        </a:rPr>
                        <a:t>1415</a:t>
                      </a:r>
                      <a:endParaRPr lang="en-US" sz="2000" b="1"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590362368"/>
                  </a:ext>
                </a:extLst>
              </a:tr>
            </a:tbl>
          </a:graphicData>
        </a:graphic>
      </p:graphicFrame>
      <p:sp>
        <p:nvSpPr>
          <p:cNvPr id="6" name="TextBox 5">
            <a:extLst>
              <a:ext uri="{FF2B5EF4-FFF2-40B4-BE49-F238E27FC236}">
                <a16:creationId xmlns:a16="http://schemas.microsoft.com/office/drawing/2014/main" id="{C7FADBB8-A225-8B4B-4E66-CA53104EF627}"/>
              </a:ext>
            </a:extLst>
          </p:cNvPr>
          <p:cNvSpPr txBox="1"/>
          <p:nvPr/>
        </p:nvSpPr>
        <p:spPr>
          <a:xfrm>
            <a:off x="1526876" y="833728"/>
            <a:ext cx="6094562" cy="1015663"/>
          </a:xfrm>
          <a:prstGeom prst="rect">
            <a:avLst/>
          </a:prstGeom>
          <a:noFill/>
        </p:spPr>
        <p:txBody>
          <a:bodyPr wrap="square">
            <a:spAutoFit/>
          </a:bodyPr>
          <a:lstStyle/>
          <a:p>
            <a:pPr marL="0" marR="0">
              <a:lnSpc>
                <a:spcPct val="100000"/>
              </a:lnSpc>
              <a:spcBef>
                <a:spcPts val="1200"/>
              </a:spcBef>
              <a:spcAft>
                <a:spcPts val="0"/>
              </a:spcAft>
            </a:pPr>
            <a:r>
              <a:rPr lang="en-US" sz="2000" b="0" kern="0">
                <a:effectLst/>
              </a:rPr>
              <a:t>Did this play change your opinion on Substance Use Disorder and its impact in your community and/or your personal life?</a:t>
            </a:r>
            <a:endParaRPr lang="en-US" sz="2000" b="0" kern="10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26986094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99DD25-2CFB-DCD4-3B29-E4318A44DE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BCFB94-FD21-78C7-AFD4-E57DFBB39D4B}"/>
              </a:ext>
            </a:extLst>
          </p:cNvPr>
          <p:cNvSpPr>
            <a:spLocks noGrp="1"/>
          </p:cNvSpPr>
          <p:nvPr>
            <p:ph type="ctrTitle"/>
          </p:nvPr>
        </p:nvSpPr>
        <p:spPr>
          <a:xfrm>
            <a:off x="1283999" y="1919672"/>
            <a:ext cx="8825658" cy="1242006"/>
          </a:xfrm>
        </p:spPr>
        <p:txBody>
          <a:bodyPr/>
          <a:lstStyle/>
          <a:p>
            <a:pPr algn="ctr"/>
            <a:r>
              <a:rPr lang="en-US" sz="3200" b="1"/>
              <a:t>Part 3 - Analysis of Feedback Responses to </a:t>
            </a:r>
            <a:br>
              <a:rPr lang="en-US" sz="3200" b="1"/>
            </a:br>
            <a:r>
              <a:rPr lang="en-US" sz="3200" b="1"/>
              <a:t>Various Questions</a:t>
            </a:r>
          </a:p>
        </p:txBody>
      </p:sp>
    </p:spTree>
    <p:extLst>
      <p:ext uri="{BB962C8B-B14F-4D97-AF65-F5344CB8AC3E}">
        <p14:creationId xmlns:p14="http://schemas.microsoft.com/office/powerpoint/2010/main" val="3542671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F7828E-9B41-747B-7135-5C550ED5DE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6485C0-281C-29AF-9C90-561EE42C7640}"/>
              </a:ext>
            </a:extLst>
          </p:cNvPr>
          <p:cNvSpPr>
            <a:spLocks noGrp="1"/>
          </p:cNvSpPr>
          <p:nvPr>
            <p:ph type="title"/>
          </p:nvPr>
        </p:nvSpPr>
        <p:spPr>
          <a:xfrm>
            <a:off x="646111" y="173657"/>
            <a:ext cx="9404723" cy="517223"/>
          </a:xfrm>
        </p:spPr>
        <p:txBody>
          <a:bodyPr/>
          <a:lstStyle/>
          <a:p>
            <a:r>
              <a:rPr lang="en-US" sz="2800"/>
              <a:t>Responses by Age Group</a:t>
            </a:r>
          </a:p>
        </p:txBody>
      </p:sp>
      <p:sp>
        <p:nvSpPr>
          <p:cNvPr id="3" name="Content Placeholder 2">
            <a:extLst>
              <a:ext uri="{FF2B5EF4-FFF2-40B4-BE49-F238E27FC236}">
                <a16:creationId xmlns:a16="http://schemas.microsoft.com/office/drawing/2014/main" id="{0D4AAFB1-5C43-6CD0-0D3C-862AA9D6FAB5}"/>
              </a:ext>
            </a:extLst>
          </p:cNvPr>
          <p:cNvSpPr>
            <a:spLocks noGrp="1"/>
          </p:cNvSpPr>
          <p:nvPr>
            <p:ph idx="1"/>
          </p:nvPr>
        </p:nvSpPr>
        <p:spPr>
          <a:xfrm flipH="1">
            <a:off x="9428479" y="1320800"/>
            <a:ext cx="2042159" cy="4927599"/>
          </a:xfrm>
        </p:spPr>
        <p:txBody>
          <a:bodyPr>
            <a:normAutofit fontScale="85000" lnSpcReduction="10000"/>
          </a:bodyPr>
          <a:lstStyle/>
          <a:p>
            <a:pPr marL="285750" indent="-285750">
              <a:buFont typeface="Wingdings" panose="05000000000000000000" pitchFamily="2" charset="2"/>
              <a:buChar char="§"/>
            </a:pPr>
            <a:r>
              <a:rPr lang="en-US" sz="2000"/>
              <a:t>Most of the responses (54.6%) Were from age group 10-13 followed by 21.8% from age group 14- 18 and 20.4% group 10-14.</a:t>
            </a:r>
          </a:p>
          <a:p>
            <a:pPr marL="285750" indent="-285750">
              <a:buFont typeface="Wingdings" panose="05000000000000000000" pitchFamily="2" charset="2"/>
              <a:buChar char="§"/>
            </a:pPr>
            <a:endParaRPr lang="en-US" sz="2000"/>
          </a:p>
          <a:p>
            <a:pPr marL="285750" indent="-285750">
              <a:buFont typeface="Wingdings" panose="05000000000000000000" pitchFamily="2" charset="2"/>
              <a:buChar char="§"/>
            </a:pPr>
            <a:r>
              <a:rPr lang="en-US" sz="2000"/>
              <a:t>Only 2.8% of the responses were from age group 19 and older and 0.3% Preferred no to provide their age.</a:t>
            </a:r>
          </a:p>
          <a:p>
            <a:pPr>
              <a:buFont typeface="Arial" panose="020B0604020202020204" pitchFamily="34" charset="0"/>
              <a:buChar char="•"/>
            </a:pPr>
            <a:endParaRPr lang="en-US"/>
          </a:p>
          <a:p>
            <a:endParaRPr lang="en-US"/>
          </a:p>
        </p:txBody>
      </p:sp>
      <p:sp>
        <p:nvSpPr>
          <p:cNvPr id="4" name="Slide Number Placeholder 3">
            <a:extLst>
              <a:ext uri="{FF2B5EF4-FFF2-40B4-BE49-F238E27FC236}">
                <a16:creationId xmlns:a16="http://schemas.microsoft.com/office/drawing/2014/main" id="{5A3EEC77-B566-3BAF-ED6D-E9A2BCCD99F8}"/>
              </a:ext>
            </a:extLst>
          </p:cNvPr>
          <p:cNvSpPr>
            <a:spLocks noGrp="1"/>
          </p:cNvSpPr>
          <p:nvPr>
            <p:ph type="sldNum" sz="quarter" idx="12"/>
          </p:nvPr>
        </p:nvSpPr>
        <p:spPr/>
        <p:txBody>
          <a:bodyPr/>
          <a:lstStyle/>
          <a:p>
            <a:fld id="{5AF9F84A-4CF8-4ACD-9777-E31CF1514E9D}" type="slidenum">
              <a:rPr lang="en-US" smtClean="0"/>
              <a:t>24</a:t>
            </a:fld>
            <a:endParaRPr lang="en-US"/>
          </a:p>
        </p:txBody>
      </p:sp>
      <p:pic>
        <p:nvPicPr>
          <p:cNvPr id="5" name="Picture 4">
            <a:extLst>
              <a:ext uri="{FF2B5EF4-FFF2-40B4-BE49-F238E27FC236}">
                <a16:creationId xmlns:a16="http://schemas.microsoft.com/office/drawing/2014/main" id="{6604B600-FAAE-D24D-E77B-E80D03F87A39}"/>
              </a:ext>
            </a:extLst>
          </p:cNvPr>
          <p:cNvPicPr>
            <a:picLocks noChangeAspect="1"/>
          </p:cNvPicPr>
          <p:nvPr/>
        </p:nvPicPr>
        <p:blipFill>
          <a:blip r:embed="rId2"/>
          <a:stretch>
            <a:fillRect/>
          </a:stretch>
        </p:blipFill>
        <p:spPr>
          <a:xfrm>
            <a:off x="115413" y="839896"/>
            <a:ext cx="9058855" cy="5620926"/>
          </a:xfrm>
          <a:prstGeom prst="rect">
            <a:avLst/>
          </a:prstGeom>
        </p:spPr>
      </p:pic>
    </p:spTree>
    <p:extLst>
      <p:ext uri="{BB962C8B-B14F-4D97-AF65-F5344CB8AC3E}">
        <p14:creationId xmlns:p14="http://schemas.microsoft.com/office/powerpoint/2010/main" val="15074657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F97BBB-B80E-A667-C769-A06895587F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B3D526-3AFE-5B50-794D-7DD622D37E2C}"/>
              </a:ext>
            </a:extLst>
          </p:cNvPr>
          <p:cNvSpPr>
            <a:spLocks noGrp="1"/>
          </p:cNvSpPr>
          <p:nvPr>
            <p:ph type="title"/>
          </p:nvPr>
        </p:nvSpPr>
        <p:spPr>
          <a:xfrm>
            <a:off x="646111" y="136555"/>
            <a:ext cx="9404723" cy="625445"/>
          </a:xfrm>
        </p:spPr>
        <p:txBody>
          <a:bodyPr/>
          <a:lstStyle/>
          <a:p>
            <a:r>
              <a:rPr lang="en-US" sz="2800"/>
              <a:t>Responses by Ethnicities</a:t>
            </a:r>
          </a:p>
        </p:txBody>
      </p:sp>
      <p:sp>
        <p:nvSpPr>
          <p:cNvPr id="4" name="Slide Number Placeholder 3">
            <a:extLst>
              <a:ext uri="{FF2B5EF4-FFF2-40B4-BE49-F238E27FC236}">
                <a16:creationId xmlns:a16="http://schemas.microsoft.com/office/drawing/2014/main" id="{58AE870C-195A-275A-2BC4-EA16946C240D}"/>
              </a:ext>
            </a:extLst>
          </p:cNvPr>
          <p:cNvSpPr>
            <a:spLocks noGrp="1"/>
          </p:cNvSpPr>
          <p:nvPr>
            <p:ph type="sldNum" sz="quarter" idx="12"/>
          </p:nvPr>
        </p:nvSpPr>
        <p:spPr/>
        <p:txBody>
          <a:bodyPr/>
          <a:lstStyle/>
          <a:p>
            <a:fld id="{5AF9F84A-4CF8-4ACD-9777-E31CF1514E9D}" type="slidenum">
              <a:rPr lang="en-US" smtClean="0"/>
              <a:t>25</a:t>
            </a:fld>
            <a:endParaRPr lang="en-US"/>
          </a:p>
        </p:txBody>
      </p:sp>
      <p:sp>
        <p:nvSpPr>
          <p:cNvPr id="6" name="TextBox 5">
            <a:extLst>
              <a:ext uri="{FF2B5EF4-FFF2-40B4-BE49-F238E27FC236}">
                <a16:creationId xmlns:a16="http://schemas.microsoft.com/office/drawing/2014/main" id="{42B634C9-74EA-4B8E-C092-5E9E79431C06}"/>
              </a:ext>
            </a:extLst>
          </p:cNvPr>
          <p:cNvSpPr txBox="1"/>
          <p:nvPr/>
        </p:nvSpPr>
        <p:spPr>
          <a:xfrm>
            <a:off x="9672320" y="1270000"/>
            <a:ext cx="2266533" cy="4401205"/>
          </a:xfrm>
          <a:prstGeom prst="rect">
            <a:avLst/>
          </a:prstGeom>
          <a:noFill/>
        </p:spPr>
        <p:txBody>
          <a:bodyPr wrap="square" rtlCol="0">
            <a:spAutoFit/>
          </a:bodyPr>
          <a:lstStyle/>
          <a:p>
            <a:pPr marL="285750" indent="-285750">
              <a:buFont typeface="Wingdings" panose="05000000000000000000" pitchFamily="2" charset="2"/>
              <a:buChar char="§"/>
            </a:pPr>
            <a:r>
              <a:rPr lang="en-US" sz="1400"/>
              <a:t>This chart includes ethnicity categories that are more than 1% of all responses.</a:t>
            </a:r>
          </a:p>
          <a:p>
            <a:pPr marL="285750" indent="-285750">
              <a:buFont typeface="Wingdings" panose="05000000000000000000" pitchFamily="2" charset="2"/>
              <a:buChar char="§"/>
            </a:pPr>
            <a:endParaRPr lang="en-US" sz="1400"/>
          </a:p>
          <a:p>
            <a:pPr marL="285750" indent="-285750">
              <a:buFont typeface="Wingdings" panose="05000000000000000000" pitchFamily="2" charset="2"/>
              <a:buChar char="§"/>
            </a:pPr>
            <a:r>
              <a:rPr lang="en-US" sz="1400"/>
              <a:t>17.6% of the respondent's belong to the other category.</a:t>
            </a:r>
          </a:p>
          <a:p>
            <a:pPr marL="285750" indent="-285750">
              <a:buFont typeface="Wingdings" panose="05000000000000000000" pitchFamily="2" charset="2"/>
              <a:buChar char="§"/>
            </a:pPr>
            <a:r>
              <a:rPr lang="en-US" sz="1400"/>
              <a:t>Of the remaining 13.7% are Caucasian followed by Asian/Pacific Islander of 10.9%</a:t>
            </a:r>
          </a:p>
          <a:p>
            <a:pPr marL="285750" indent="-285750">
              <a:buFont typeface="Wingdings" panose="05000000000000000000" pitchFamily="2" charset="2"/>
              <a:buChar char="§"/>
            </a:pPr>
            <a:endParaRPr lang="en-US" sz="1400"/>
          </a:p>
          <a:p>
            <a:pPr marL="285750" indent="-285750">
              <a:buFont typeface="Wingdings" panose="05000000000000000000" pitchFamily="2" charset="2"/>
              <a:buChar char="§"/>
            </a:pPr>
            <a:r>
              <a:rPr lang="en-US" sz="1400"/>
              <a:t>The remaining categories range between 1.4% and 9.6%</a:t>
            </a:r>
          </a:p>
          <a:p>
            <a:endParaRPr lang="en-IN" sz="1400"/>
          </a:p>
        </p:txBody>
      </p:sp>
      <p:pic>
        <p:nvPicPr>
          <p:cNvPr id="9" name="Content Placeholder 8" descr="A graph with different colored bars&#10;&#10;Description automatically generated">
            <a:extLst>
              <a:ext uri="{FF2B5EF4-FFF2-40B4-BE49-F238E27FC236}">
                <a16:creationId xmlns:a16="http://schemas.microsoft.com/office/drawing/2014/main" id="{A140F4D3-2545-BC24-FD53-DC7CDDB421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147" y="762000"/>
            <a:ext cx="9313640" cy="5849602"/>
          </a:xfrm>
        </p:spPr>
      </p:pic>
    </p:spTree>
    <p:extLst>
      <p:ext uri="{BB962C8B-B14F-4D97-AF65-F5344CB8AC3E}">
        <p14:creationId xmlns:p14="http://schemas.microsoft.com/office/powerpoint/2010/main" val="12062656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63457C-E95F-BDBB-34C0-53BCDE6D1A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A8F919-B84C-E16C-7892-87E3562FE815}"/>
              </a:ext>
            </a:extLst>
          </p:cNvPr>
          <p:cNvSpPr>
            <a:spLocks noGrp="1"/>
          </p:cNvSpPr>
          <p:nvPr>
            <p:ph type="title"/>
          </p:nvPr>
        </p:nvSpPr>
        <p:spPr>
          <a:xfrm>
            <a:off x="646111" y="167033"/>
            <a:ext cx="9404723" cy="767687"/>
          </a:xfrm>
        </p:spPr>
        <p:txBody>
          <a:bodyPr/>
          <a:lstStyle/>
          <a:p>
            <a:r>
              <a:rPr lang="en-US" sz="2800"/>
              <a:t>Responses by Gender Identity</a:t>
            </a:r>
          </a:p>
        </p:txBody>
      </p:sp>
      <p:pic>
        <p:nvPicPr>
          <p:cNvPr id="5" name="Content Placeholder 4">
            <a:extLst>
              <a:ext uri="{FF2B5EF4-FFF2-40B4-BE49-F238E27FC236}">
                <a16:creationId xmlns:a16="http://schemas.microsoft.com/office/drawing/2014/main" id="{B36753E9-4224-56A1-5152-C5B4C2ABC094}"/>
              </a:ext>
            </a:extLst>
          </p:cNvPr>
          <p:cNvPicPr>
            <a:picLocks noGrp="1" noChangeAspect="1"/>
          </p:cNvPicPr>
          <p:nvPr>
            <p:ph idx="1"/>
          </p:nvPr>
        </p:nvPicPr>
        <p:blipFill>
          <a:blip r:embed="rId2"/>
          <a:stretch>
            <a:fillRect/>
          </a:stretch>
        </p:blipFill>
        <p:spPr>
          <a:xfrm>
            <a:off x="146738" y="1063416"/>
            <a:ext cx="8865181" cy="5471083"/>
          </a:xfrm>
          <a:prstGeom prst="rect">
            <a:avLst/>
          </a:prstGeom>
        </p:spPr>
      </p:pic>
      <p:sp>
        <p:nvSpPr>
          <p:cNvPr id="4" name="Slide Number Placeholder 3">
            <a:extLst>
              <a:ext uri="{FF2B5EF4-FFF2-40B4-BE49-F238E27FC236}">
                <a16:creationId xmlns:a16="http://schemas.microsoft.com/office/drawing/2014/main" id="{72232DCA-3AE7-4821-F8B7-98F24BFC3BDF}"/>
              </a:ext>
            </a:extLst>
          </p:cNvPr>
          <p:cNvSpPr>
            <a:spLocks noGrp="1"/>
          </p:cNvSpPr>
          <p:nvPr>
            <p:ph type="sldNum" sz="quarter" idx="12"/>
          </p:nvPr>
        </p:nvSpPr>
        <p:spPr/>
        <p:txBody>
          <a:bodyPr/>
          <a:lstStyle/>
          <a:p>
            <a:fld id="{5AF9F84A-4CF8-4ACD-9777-E31CF1514E9D}" type="slidenum">
              <a:rPr lang="en-US" smtClean="0"/>
              <a:t>26</a:t>
            </a:fld>
            <a:endParaRPr lang="en-US"/>
          </a:p>
        </p:txBody>
      </p:sp>
      <p:sp>
        <p:nvSpPr>
          <p:cNvPr id="6" name="TextBox 5">
            <a:extLst>
              <a:ext uri="{FF2B5EF4-FFF2-40B4-BE49-F238E27FC236}">
                <a16:creationId xmlns:a16="http://schemas.microsoft.com/office/drawing/2014/main" id="{F02C383D-C8A1-0A42-1C6D-DF103B5839FE}"/>
              </a:ext>
            </a:extLst>
          </p:cNvPr>
          <p:cNvSpPr txBox="1"/>
          <p:nvPr/>
        </p:nvSpPr>
        <p:spPr>
          <a:xfrm>
            <a:off x="9296400" y="1341120"/>
            <a:ext cx="2748862" cy="4339650"/>
          </a:xfrm>
          <a:prstGeom prst="rect">
            <a:avLst/>
          </a:prstGeom>
          <a:noFill/>
        </p:spPr>
        <p:txBody>
          <a:bodyPr wrap="square" rtlCol="0">
            <a:spAutoFit/>
          </a:bodyPr>
          <a:lstStyle/>
          <a:p>
            <a:pPr marL="285750" indent="-285750">
              <a:buFont typeface="Wingdings" panose="05000000000000000000" pitchFamily="2" charset="2"/>
              <a:buChar char="§"/>
            </a:pPr>
            <a:r>
              <a:rPr lang="en-US" sz="1200"/>
              <a:t>The Largest groups in this data are  Cisgender male/boy (42.5%) and Cisgender female/Woman/girl(41.7%).which together makes nearly 80% of the respondents. This indicates a relatively high number of cisgender individuals among the respondents.</a:t>
            </a:r>
          </a:p>
          <a:p>
            <a:pPr marL="285750" indent="-285750">
              <a:buFont typeface="Wingdings" panose="05000000000000000000" pitchFamily="2" charset="2"/>
              <a:buChar char="§"/>
            </a:pPr>
            <a:endParaRPr lang="en-US" sz="1200"/>
          </a:p>
          <a:p>
            <a:pPr marL="285750" indent="-285750">
              <a:buFont typeface="Wingdings" panose="05000000000000000000" pitchFamily="2" charset="2"/>
              <a:buChar char="§"/>
            </a:pPr>
            <a:r>
              <a:rPr lang="en-US" sz="1200"/>
              <a:t>8.3% of respondents identified as  Other or preferred no to disclose their gender. Smaller groups are identified as Genderqueer, gender non -binary, and/or gender fluid(4.7%). Transgender male/man/boy (2.3%), and Transgender female/woman/girl (5%), reflecting diversity in gender identities among respondents.</a:t>
            </a:r>
          </a:p>
        </p:txBody>
      </p:sp>
    </p:spTree>
    <p:extLst>
      <p:ext uri="{BB962C8B-B14F-4D97-AF65-F5344CB8AC3E}">
        <p14:creationId xmlns:p14="http://schemas.microsoft.com/office/powerpoint/2010/main" val="119411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C629B9-304B-17F1-8634-0320FC66AE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636DE7-40FB-607A-DF6A-0EF997A3773A}"/>
              </a:ext>
            </a:extLst>
          </p:cNvPr>
          <p:cNvSpPr>
            <a:spLocks noGrp="1"/>
          </p:cNvSpPr>
          <p:nvPr>
            <p:ph type="title"/>
          </p:nvPr>
        </p:nvSpPr>
        <p:spPr>
          <a:xfrm>
            <a:off x="646111" y="194310"/>
            <a:ext cx="9404723" cy="662940"/>
          </a:xfrm>
        </p:spPr>
        <p:txBody>
          <a:bodyPr/>
          <a:lstStyle/>
          <a:p>
            <a:r>
              <a:rPr lang="en-US" sz="2800"/>
              <a:t>Responses by Favorite Part</a:t>
            </a:r>
          </a:p>
        </p:txBody>
      </p:sp>
      <p:pic>
        <p:nvPicPr>
          <p:cNvPr id="5" name="Content Placeholder 4">
            <a:extLst>
              <a:ext uri="{FF2B5EF4-FFF2-40B4-BE49-F238E27FC236}">
                <a16:creationId xmlns:a16="http://schemas.microsoft.com/office/drawing/2014/main" id="{9B9B962B-5375-D113-84F4-1E51B71F8876}"/>
              </a:ext>
            </a:extLst>
          </p:cNvPr>
          <p:cNvPicPr>
            <a:picLocks noGrp="1" noChangeAspect="1"/>
          </p:cNvPicPr>
          <p:nvPr>
            <p:ph idx="1"/>
          </p:nvPr>
        </p:nvPicPr>
        <p:blipFill>
          <a:blip r:embed="rId2"/>
          <a:stretch>
            <a:fillRect/>
          </a:stretch>
        </p:blipFill>
        <p:spPr>
          <a:xfrm>
            <a:off x="171451" y="1110145"/>
            <a:ext cx="8807712" cy="5430935"/>
          </a:xfrm>
          <a:prstGeom prst="rect">
            <a:avLst/>
          </a:prstGeom>
        </p:spPr>
      </p:pic>
      <p:sp>
        <p:nvSpPr>
          <p:cNvPr id="4" name="Slide Number Placeholder 3">
            <a:extLst>
              <a:ext uri="{FF2B5EF4-FFF2-40B4-BE49-F238E27FC236}">
                <a16:creationId xmlns:a16="http://schemas.microsoft.com/office/drawing/2014/main" id="{C8152803-EE3F-6985-A588-B994EE570D82}"/>
              </a:ext>
            </a:extLst>
          </p:cNvPr>
          <p:cNvSpPr>
            <a:spLocks noGrp="1"/>
          </p:cNvSpPr>
          <p:nvPr>
            <p:ph type="sldNum" sz="quarter" idx="12"/>
          </p:nvPr>
        </p:nvSpPr>
        <p:spPr/>
        <p:txBody>
          <a:bodyPr/>
          <a:lstStyle/>
          <a:p>
            <a:fld id="{5AF9F84A-4CF8-4ACD-9777-E31CF1514E9D}" type="slidenum">
              <a:rPr lang="en-US" smtClean="0"/>
              <a:t>27</a:t>
            </a:fld>
            <a:endParaRPr lang="en-US"/>
          </a:p>
        </p:txBody>
      </p:sp>
      <p:sp>
        <p:nvSpPr>
          <p:cNvPr id="6" name="TextBox 5">
            <a:extLst>
              <a:ext uri="{FF2B5EF4-FFF2-40B4-BE49-F238E27FC236}">
                <a16:creationId xmlns:a16="http://schemas.microsoft.com/office/drawing/2014/main" id="{C2B2F4D2-B2D8-5277-944A-45F425F5BB34}"/>
              </a:ext>
            </a:extLst>
          </p:cNvPr>
          <p:cNvSpPr txBox="1"/>
          <p:nvPr/>
        </p:nvSpPr>
        <p:spPr>
          <a:xfrm flipH="1">
            <a:off x="9349740" y="1280160"/>
            <a:ext cx="2670809" cy="4616648"/>
          </a:xfrm>
          <a:prstGeom prst="rect">
            <a:avLst/>
          </a:prstGeom>
          <a:noFill/>
        </p:spPr>
        <p:txBody>
          <a:bodyPr wrap="square" rtlCol="0">
            <a:spAutoFit/>
          </a:bodyPr>
          <a:lstStyle/>
          <a:p>
            <a:pPr marL="285750" indent="-285750">
              <a:buFont typeface="Wingdings" panose="05000000000000000000" pitchFamily="2" charset="2"/>
              <a:buChar char="§"/>
            </a:pPr>
            <a:r>
              <a:rPr lang="en-US" sz="1400"/>
              <a:t>For 74% of the respondents, the play itself was the favorite part of the progress.</a:t>
            </a:r>
          </a:p>
          <a:p>
            <a:pPr marL="285750" indent="-285750">
              <a:buFont typeface="Wingdings" panose="05000000000000000000" pitchFamily="2" charset="2"/>
              <a:buChar char="§"/>
            </a:pPr>
            <a:endParaRPr lang="en-US" sz="1400"/>
          </a:p>
          <a:p>
            <a:pPr marL="285750" indent="-285750">
              <a:buFont typeface="Wingdings" panose="05000000000000000000" pitchFamily="2" charset="2"/>
              <a:buChar char="§"/>
            </a:pPr>
            <a:r>
              <a:rPr lang="en-US" sz="1400"/>
              <a:t>For 12% of the respondents the talk back/question and answer forum with actors was the favorite part.</a:t>
            </a:r>
          </a:p>
          <a:p>
            <a:pPr marL="285750" indent="-285750">
              <a:buFont typeface="Wingdings" panose="05000000000000000000" pitchFamily="2" charset="2"/>
              <a:buChar char="§"/>
            </a:pPr>
            <a:endParaRPr lang="en-US" sz="1400"/>
          </a:p>
          <a:p>
            <a:pPr marL="285750" indent="-285750">
              <a:buFont typeface="Wingdings" panose="05000000000000000000" pitchFamily="2" charset="2"/>
              <a:buChar char="§"/>
            </a:pPr>
            <a:r>
              <a:rPr lang="en-US" sz="1400"/>
              <a:t>For 11% of the respondents hearing personal stories from actors was the favorite part.</a:t>
            </a:r>
          </a:p>
          <a:p>
            <a:pPr marL="285750" indent="-285750">
              <a:buFont typeface="Wingdings" panose="05000000000000000000" pitchFamily="2" charset="2"/>
              <a:buChar char="§"/>
            </a:pPr>
            <a:endParaRPr lang="en-US" sz="1400"/>
          </a:p>
          <a:p>
            <a:pPr marL="285750" indent="-285750">
              <a:buFont typeface="Wingdings" panose="05000000000000000000" pitchFamily="2" charset="2"/>
              <a:buChar char="§"/>
            </a:pPr>
            <a:r>
              <a:rPr lang="en-US" sz="1400"/>
              <a:t>.For remaining 3% of the respondents something else was the favorite part of the program.</a:t>
            </a:r>
          </a:p>
        </p:txBody>
      </p:sp>
    </p:spTree>
    <p:extLst>
      <p:ext uri="{BB962C8B-B14F-4D97-AF65-F5344CB8AC3E}">
        <p14:creationId xmlns:p14="http://schemas.microsoft.com/office/powerpoint/2010/main" val="1210948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5AB69-BF31-BCC6-8135-E520DCEE15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573B0E-C61E-A8F7-9638-A57E4E73C3D7}"/>
              </a:ext>
            </a:extLst>
          </p:cNvPr>
          <p:cNvSpPr>
            <a:spLocks noGrp="1"/>
          </p:cNvSpPr>
          <p:nvPr>
            <p:ph type="title"/>
          </p:nvPr>
        </p:nvSpPr>
        <p:spPr>
          <a:xfrm>
            <a:off x="646111" y="146713"/>
            <a:ext cx="9404723" cy="625447"/>
          </a:xfrm>
        </p:spPr>
        <p:txBody>
          <a:bodyPr/>
          <a:lstStyle/>
          <a:p>
            <a:r>
              <a:rPr lang="en-US" sz="2800"/>
              <a:t>Responses by New Learning</a:t>
            </a:r>
          </a:p>
        </p:txBody>
      </p:sp>
      <p:pic>
        <p:nvPicPr>
          <p:cNvPr id="6" name="Content Placeholder 5">
            <a:extLst>
              <a:ext uri="{FF2B5EF4-FFF2-40B4-BE49-F238E27FC236}">
                <a16:creationId xmlns:a16="http://schemas.microsoft.com/office/drawing/2014/main" id="{44C1A68B-F13A-764B-A315-979BD35C3873}"/>
              </a:ext>
            </a:extLst>
          </p:cNvPr>
          <p:cNvPicPr>
            <a:picLocks noGrp="1" noChangeAspect="1"/>
          </p:cNvPicPr>
          <p:nvPr>
            <p:ph idx="1"/>
          </p:nvPr>
        </p:nvPicPr>
        <p:blipFill>
          <a:blip r:embed="rId2"/>
          <a:stretch>
            <a:fillRect/>
          </a:stretch>
        </p:blipFill>
        <p:spPr>
          <a:xfrm>
            <a:off x="111399" y="914400"/>
            <a:ext cx="9225641" cy="5694764"/>
          </a:xfrm>
          <a:prstGeom prst="rect">
            <a:avLst/>
          </a:prstGeom>
        </p:spPr>
      </p:pic>
      <p:sp>
        <p:nvSpPr>
          <p:cNvPr id="4" name="Slide Number Placeholder 3">
            <a:extLst>
              <a:ext uri="{FF2B5EF4-FFF2-40B4-BE49-F238E27FC236}">
                <a16:creationId xmlns:a16="http://schemas.microsoft.com/office/drawing/2014/main" id="{0FF0D085-4615-8263-AB9D-D8753E40EF16}"/>
              </a:ext>
            </a:extLst>
          </p:cNvPr>
          <p:cNvSpPr>
            <a:spLocks noGrp="1"/>
          </p:cNvSpPr>
          <p:nvPr>
            <p:ph type="sldNum" sz="quarter" idx="12"/>
          </p:nvPr>
        </p:nvSpPr>
        <p:spPr/>
        <p:txBody>
          <a:bodyPr/>
          <a:lstStyle/>
          <a:p>
            <a:fld id="{5AF9F84A-4CF8-4ACD-9777-E31CF1514E9D}" type="slidenum">
              <a:rPr lang="en-US" smtClean="0"/>
              <a:t>28</a:t>
            </a:fld>
            <a:endParaRPr lang="en-US"/>
          </a:p>
        </p:txBody>
      </p:sp>
      <p:sp>
        <p:nvSpPr>
          <p:cNvPr id="7" name="TextBox 6">
            <a:extLst>
              <a:ext uri="{FF2B5EF4-FFF2-40B4-BE49-F238E27FC236}">
                <a16:creationId xmlns:a16="http://schemas.microsoft.com/office/drawing/2014/main" id="{5EA9F416-BBB3-3BF7-D64C-88CD41F6A3F4}"/>
              </a:ext>
            </a:extLst>
          </p:cNvPr>
          <p:cNvSpPr txBox="1"/>
          <p:nvPr/>
        </p:nvSpPr>
        <p:spPr>
          <a:xfrm>
            <a:off x="9603239" y="1280159"/>
            <a:ext cx="2336800" cy="4062651"/>
          </a:xfrm>
          <a:prstGeom prst="rect">
            <a:avLst/>
          </a:prstGeom>
          <a:noFill/>
        </p:spPr>
        <p:txBody>
          <a:bodyPr wrap="square" rtlCol="0">
            <a:spAutoFit/>
          </a:bodyPr>
          <a:lstStyle/>
          <a:p>
            <a:pPr marL="285750" indent="-285750">
              <a:buFont typeface="Wingdings" panose="05000000000000000000" pitchFamily="2" charset="2"/>
              <a:buChar char="§"/>
            </a:pPr>
            <a:r>
              <a:rPr lang="en-US" sz="1600"/>
              <a:t>47% of the respondents agreed with the question and 21% strongly agreed.</a:t>
            </a:r>
          </a:p>
          <a:p>
            <a:pPr marL="285750" indent="-285750">
              <a:buFont typeface="Wingdings" panose="05000000000000000000" pitchFamily="2" charset="2"/>
              <a:buChar char="§"/>
            </a:pPr>
            <a:endParaRPr lang="en-US" sz="1600"/>
          </a:p>
          <a:p>
            <a:pPr marL="285750" indent="-285750">
              <a:buFont typeface="Wingdings" panose="05000000000000000000" pitchFamily="2" charset="2"/>
              <a:buChar char="§"/>
            </a:pPr>
            <a:r>
              <a:rPr lang="en-US" sz="1600"/>
              <a:t>Only 9% either disagreed or strongly disagreed with the question.</a:t>
            </a:r>
          </a:p>
          <a:p>
            <a:pPr marL="285750" indent="-285750">
              <a:buFont typeface="Wingdings" panose="05000000000000000000" pitchFamily="2" charset="2"/>
              <a:buChar char="§"/>
            </a:pPr>
            <a:endParaRPr lang="en-US" sz="1600"/>
          </a:p>
          <a:p>
            <a:pPr marL="285750" indent="-285750">
              <a:buFont typeface="Wingdings" panose="05000000000000000000" pitchFamily="2" charset="2"/>
              <a:buChar char="§"/>
            </a:pPr>
            <a:r>
              <a:rPr lang="en-US" sz="1600"/>
              <a:t>23% of the respondents neither agreed nor disagreed</a:t>
            </a:r>
          </a:p>
          <a:p>
            <a:endParaRPr lang="en-IN"/>
          </a:p>
        </p:txBody>
      </p:sp>
    </p:spTree>
    <p:extLst>
      <p:ext uri="{BB962C8B-B14F-4D97-AF65-F5344CB8AC3E}">
        <p14:creationId xmlns:p14="http://schemas.microsoft.com/office/powerpoint/2010/main" val="41378219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9DD0D-5E2C-57D0-5F41-0B135B1BF7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43B05A-62BD-CD4C-D256-2983025EED20}"/>
              </a:ext>
            </a:extLst>
          </p:cNvPr>
          <p:cNvSpPr>
            <a:spLocks noGrp="1"/>
          </p:cNvSpPr>
          <p:nvPr>
            <p:ph type="title"/>
          </p:nvPr>
        </p:nvSpPr>
        <p:spPr>
          <a:xfrm>
            <a:off x="646111" y="295729"/>
            <a:ext cx="9404723" cy="537391"/>
          </a:xfrm>
        </p:spPr>
        <p:txBody>
          <a:bodyPr/>
          <a:lstStyle/>
          <a:p>
            <a:r>
              <a:rPr lang="en-US" sz="2800"/>
              <a:t>Responses by Identify Resources</a:t>
            </a:r>
          </a:p>
        </p:txBody>
      </p:sp>
      <p:sp>
        <p:nvSpPr>
          <p:cNvPr id="4" name="Slide Number Placeholder 3">
            <a:extLst>
              <a:ext uri="{FF2B5EF4-FFF2-40B4-BE49-F238E27FC236}">
                <a16:creationId xmlns:a16="http://schemas.microsoft.com/office/drawing/2014/main" id="{31D58137-CECA-5B63-D47A-BCAFA2689A4B}"/>
              </a:ext>
            </a:extLst>
          </p:cNvPr>
          <p:cNvSpPr>
            <a:spLocks noGrp="1"/>
          </p:cNvSpPr>
          <p:nvPr>
            <p:ph type="sldNum" sz="quarter" idx="12"/>
          </p:nvPr>
        </p:nvSpPr>
        <p:spPr/>
        <p:txBody>
          <a:bodyPr/>
          <a:lstStyle/>
          <a:p>
            <a:fld id="{5AF9F84A-4CF8-4ACD-9777-E31CF1514E9D}" type="slidenum">
              <a:rPr lang="en-US" smtClean="0"/>
              <a:t>29</a:t>
            </a:fld>
            <a:endParaRPr lang="en-US"/>
          </a:p>
        </p:txBody>
      </p:sp>
      <p:sp>
        <p:nvSpPr>
          <p:cNvPr id="6" name="TextBox 5">
            <a:extLst>
              <a:ext uri="{FF2B5EF4-FFF2-40B4-BE49-F238E27FC236}">
                <a16:creationId xmlns:a16="http://schemas.microsoft.com/office/drawing/2014/main" id="{44DA4F0D-BC7A-AE28-9765-25C78C49739E}"/>
              </a:ext>
            </a:extLst>
          </p:cNvPr>
          <p:cNvSpPr txBox="1"/>
          <p:nvPr/>
        </p:nvSpPr>
        <p:spPr>
          <a:xfrm>
            <a:off x="9652000" y="1257726"/>
            <a:ext cx="2388634" cy="4401205"/>
          </a:xfrm>
          <a:prstGeom prst="rect">
            <a:avLst/>
          </a:prstGeom>
          <a:noFill/>
        </p:spPr>
        <p:txBody>
          <a:bodyPr wrap="square" rtlCol="0">
            <a:spAutoFit/>
          </a:bodyPr>
          <a:lstStyle/>
          <a:p>
            <a:pPr marL="285750" indent="-285750">
              <a:buFont typeface="Arial" panose="020B0604020202020204" pitchFamily="34" charset="0"/>
              <a:buChar char="•"/>
            </a:pPr>
            <a:r>
              <a:rPr lang="en-US" sz="1400"/>
              <a:t>Agree (39%) and Strongly Agree (20%</a:t>
            </a:r>
            <a:r>
              <a:rPr lang="en-US" sz="1400" b="1"/>
              <a:t>).</a:t>
            </a:r>
            <a:r>
              <a:rPr lang="en-US" sz="1400"/>
              <a:t>A combined total of 59% of respondents feel they can identify at least two resources after watching the play.</a:t>
            </a: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a:t>27% of respondents are neutral on this statement.</a:t>
            </a: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a:t>Disagree (8%) and Strongly Disagree (5%): Only 13% of respondents do not feel they can identify resources.</a:t>
            </a:r>
          </a:p>
          <a:p>
            <a:endParaRPr lang="en-IN" sz="1400"/>
          </a:p>
        </p:txBody>
      </p:sp>
      <p:pic>
        <p:nvPicPr>
          <p:cNvPr id="9" name="Content Placeholder 8">
            <a:extLst>
              <a:ext uri="{FF2B5EF4-FFF2-40B4-BE49-F238E27FC236}">
                <a16:creationId xmlns:a16="http://schemas.microsoft.com/office/drawing/2014/main" id="{C0216F0B-99D1-D9E4-56F2-A2F9EE5E2877}"/>
              </a:ext>
            </a:extLst>
          </p:cNvPr>
          <p:cNvPicPr>
            <a:picLocks noGrp="1" noChangeAspect="1"/>
          </p:cNvPicPr>
          <p:nvPr>
            <p:ph idx="1"/>
          </p:nvPr>
        </p:nvPicPr>
        <p:blipFill>
          <a:blip r:embed="rId2"/>
          <a:stretch>
            <a:fillRect/>
          </a:stretch>
        </p:blipFill>
        <p:spPr>
          <a:xfrm>
            <a:off x="151366" y="1063416"/>
            <a:ext cx="9192988" cy="5669312"/>
          </a:xfrm>
          <a:prstGeom prst="rect">
            <a:avLst/>
          </a:prstGeom>
        </p:spPr>
      </p:pic>
    </p:spTree>
    <p:extLst>
      <p:ext uri="{BB962C8B-B14F-4D97-AF65-F5344CB8AC3E}">
        <p14:creationId xmlns:p14="http://schemas.microsoft.com/office/powerpoint/2010/main" val="2407254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9DB18-8110-285F-8DB5-A14FE44550DD}"/>
              </a:ext>
            </a:extLst>
          </p:cNvPr>
          <p:cNvSpPr>
            <a:spLocks noGrp="1"/>
          </p:cNvSpPr>
          <p:nvPr>
            <p:ph type="title"/>
          </p:nvPr>
        </p:nvSpPr>
        <p:spPr/>
        <p:txBody>
          <a:bodyPr/>
          <a:lstStyle/>
          <a:p>
            <a:pPr algn="ctr"/>
            <a:r>
              <a:rPr lang="en-US"/>
              <a:t>About Second Act Organization</a:t>
            </a:r>
          </a:p>
        </p:txBody>
      </p:sp>
      <p:sp>
        <p:nvSpPr>
          <p:cNvPr id="3" name="Content Placeholder 2">
            <a:extLst>
              <a:ext uri="{FF2B5EF4-FFF2-40B4-BE49-F238E27FC236}">
                <a16:creationId xmlns:a16="http://schemas.microsoft.com/office/drawing/2014/main" id="{26C28884-FE39-7745-5E6A-6C78FB8204FD}"/>
              </a:ext>
            </a:extLst>
          </p:cNvPr>
          <p:cNvSpPr>
            <a:spLocks noGrp="1"/>
          </p:cNvSpPr>
          <p:nvPr>
            <p:ph idx="1"/>
          </p:nvPr>
        </p:nvSpPr>
        <p:spPr>
          <a:xfrm>
            <a:off x="1103312" y="1302590"/>
            <a:ext cx="8946541" cy="4945810"/>
          </a:xfrm>
        </p:spPr>
        <p:txBody>
          <a:bodyPr>
            <a:normAutofit fontScale="92500" lnSpcReduction="20000"/>
          </a:bodyPr>
          <a:lstStyle/>
          <a:p>
            <a:pPr marL="0" indent="0" algn="ctr">
              <a:lnSpc>
                <a:spcPct val="107000"/>
              </a:lnSpc>
              <a:spcAft>
                <a:spcPts val="800"/>
              </a:spcAft>
              <a:buNone/>
            </a:pPr>
            <a:r>
              <a:rPr lang="en-US" sz="1900" b="1" i="0">
                <a:effectLst/>
                <a:latin typeface="wfont_5c6da9_51e73370c51d4847a66bce10e55b2b02"/>
              </a:rPr>
              <a:t>EVERYONE DESERVES A SECOND ACT</a:t>
            </a:r>
            <a:endParaRPr lang="en-US" sz="1900" b="1" i="0">
              <a:effectLst/>
            </a:endParaRPr>
          </a:p>
          <a:p>
            <a:pPr marL="0" marR="0" indent="0">
              <a:lnSpc>
                <a:spcPct val="107000"/>
              </a:lnSpc>
              <a:spcAft>
                <a:spcPts val="800"/>
              </a:spcAft>
              <a:buNone/>
            </a:pPr>
            <a:r>
              <a:rPr lang="en-US" sz="1800" b="1" kern="100">
                <a:effectLst/>
                <a:latin typeface="Aptos" panose="020B0004020202020204" pitchFamily="34" charset="0"/>
                <a:ea typeface="Aptos" panose="020B0004020202020204" pitchFamily="34" charset="0"/>
                <a:cs typeface="Times New Roman" panose="02020603050405020304" pitchFamily="18" charset="0"/>
              </a:rPr>
              <a:t>MISSION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pPr>
            <a:r>
              <a:rPr lang="en-US">
                <a:solidFill>
                  <a:srgbClr val="F5F5EF"/>
                </a:solidFill>
                <a:latin typeface="montserrat" panose="00000500000000000000" pitchFamily="2" charset="0"/>
              </a:rPr>
              <a:t>2nd Act is a collective of artists in recovery which uses theatre, film, and drama therapy to address the impact of substance use. Together we empower diverse and inclusive communities to promote understanding in the face of stigma.</a:t>
            </a:r>
          </a:p>
          <a:p>
            <a:pPr marL="0" marR="0" indent="0">
              <a:lnSpc>
                <a:spcPct val="107000"/>
              </a:lnSpc>
              <a:spcAft>
                <a:spcPts val="800"/>
              </a:spcAft>
              <a:buNone/>
            </a:pPr>
            <a:r>
              <a:rPr lang="en-US" sz="1800" b="1" kern="100">
                <a:effectLst/>
                <a:latin typeface="Aptos" panose="020B0004020202020204" pitchFamily="34" charset="0"/>
                <a:ea typeface="Aptos" panose="020B0004020202020204" pitchFamily="34" charset="0"/>
                <a:cs typeface="Times New Roman" panose="02020603050405020304" pitchFamily="18" charset="0"/>
              </a:rPr>
              <a:t>VISION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marR="0">
              <a:lnSpc>
                <a:spcPct val="107000"/>
              </a:lnSpc>
            </a:pPr>
            <a:r>
              <a:rPr lang="en-US">
                <a:solidFill>
                  <a:srgbClr val="F5F5EF"/>
                </a:solidFill>
                <a:latin typeface="montserrat" panose="00000500000000000000" pitchFamily="2" charset="0"/>
              </a:rPr>
              <a:t>We believe in a world where all stories are honored, recovery is celebrated, and everyone gets a second act.</a:t>
            </a:r>
          </a:p>
          <a:p>
            <a:pPr marL="0" indent="0">
              <a:lnSpc>
                <a:spcPct val="107000"/>
              </a:lnSpc>
              <a:spcAft>
                <a:spcPts val="800"/>
              </a:spcAft>
              <a:buNone/>
            </a:pPr>
            <a:r>
              <a:rPr lang="en-US" sz="1800" b="1" kern="100">
                <a:latin typeface="Aptos" panose="020B0004020202020204" pitchFamily="34" charset="0"/>
                <a:cs typeface="Times New Roman" panose="02020603050405020304" pitchFamily="18" charset="0"/>
              </a:rPr>
              <a:t>PROGRAMS</a:t>
            </a:r>
          </a:p>
          <a:p>
            <a:r>
              <a:rPr lang="en-US" b="0" i="0">
                <a:solidFill>
                  <a:srgbClr val="F5F5EF"/>
                </a:solidFill>
                <a:effectLst/>
                <a:latin typeface="montserrat" panose="00000500000000000000" pitchFamily="2" charset="0"/>
              </a:rPr>
              <a:t>2nd Act’s educational and therapeutic interventions empower individuals and communities to take personal and social action in response to the impact of substance use. Our programs utilize theater, film and drama therapy to promote collective recovery.</a:t>
            </a:r>
            <a:endParaRPr lang="en-US"/>
          </a:p>
        </p:txBody>
      </p:sp>
      <p:sp>
        <p:nvSpPr>
          <p:cNvPr id="4" name="Slide Number Placeholder 3">
            <a:extLst>
              <a:ext uri="{FF2B5EF4-FFF2-40B4-BE49-F238E27FC236}">
                <a16:creationId xmlns:a16="http://schemas.microsoft.com/office/drawing/2014/main" id="{3BCC2E6F-8B77-73F7-0715-6662295A7F94}"/>
              </a:ext>
            </a:extLst>
          </p:cNvPr>
          <p:cNvSpPr>
            <a:spLocks noGrp="1"/>
          </p:cNvSpPr>
          <p:nvPr>
            <p:ph type="sldNum" sz="quarter" idx="12"/>
          </p:nvPr>
        </p:nvSpPr>
        <p:spPr/>
        <p:txBody>
          <a:bodyPr/>
          <a:lstStyle/>
          <a:p>
            <a:fld id="{5AF9F84A-4CF8-4ACD-9777-E31CF1514E9D}" type="slidenum">
              <a:rPr lang="en-US" smtClean="0"/>
              <a:t>3</a:t>
            </a:fld>
            <a:endParaRPr lang="en-US"/>
          </a:p>
        </p:txBody>
      </p:sp>
    </p:spTree>
    <p:extLst>
      <p:ext uri="{BB962C8B-B14F-4D97-AF65-F5344CB8AC3E}">
        <p14:creationId xmlns:p14="http://schemas.microsoft.com/office/powerpoint/2010/main" val="4380614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8012D4-0D18-9906-A7F8-32D0D45209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FA244E-CC81-8A3C-BC38-EA00F3CEDB6C}"/>
              </a:ext>
            </a:extLst>
          </p:cNvPr>
          <p:cNvSpPr>
            <a:spLocks noGrp="1"/>
          </p:cNvSpPr>
          <p:nvPr>
            <p:ph type="title"/>
          </p:nvPr>
        </p:nvSpPr>
        <p:spPr>
          <a:xfrm>
            <a:off x="646111" y="253313"/>
            <a:ext cx="9404723" cy="681407"/>
          </a:xfrm>
        </p:spPr>
        <p:txBody>
          <a:bodyPr/>
          <a:lstStyle/>
          <a:p>
            <a:r>
              <a:rPr lang="en-US" sz="2800"/>
              <a:t>Responses by Continue Conversation</a:t>
            </a:r>
          </a:p>
        </p:txBody>
      </p:sp>
      <p:pic>
        <p:nvPicPr>
          <p:cNvPr id="5" name="Content Placeholder 4">
            <a:extLst>
              <a:ext uri="{FF2B5EF4-FFF2-40B4-BE49-F238E27FC236}">
                <a16:creationId xmlns:a16="http://schemas.microsoft.com/office/drawing/2014/main" id="{88D30493-66D6-5133-0A69-F5C9E8C81E53}"/>
              </a:ext>
            </a:extLst>
          </p:cNvPr>
          <p:cNvPicPr>
            <a:picLocks noGrp="1" noChangeAspect="1"/>
          </p:cNvPicPr>
          <p:nvPr>
            <p:ph idx="1"/>
          </p:nvPr>
        </p:nvPicPr>
        <p:blipFill>
          <a:blip r:embed="rId2"/>
          <a:stretch>
            <a:fillRect/>
          </a:stretch>
        </p:blipFill>
        <p:spPr>
          <a:xfrm>
            <a:off x="203199" y="1158240"/>
            <a:ext cx="8826803" cy="5446447"/>
          </a:xfrm>
          <a:prstGeom prst="rect">
            <a:avLst/>
          </a:prstGeom>
        </p:spPr>
      </p:pic>
      <p:sp>
        <p:nvSpPr>
          <p:cNvPr id="4" name="Slide Number Placeholder 3">
            <a:extLst>
              <a:ext uri="{FF2B5EF4-FFF2-40B4-BE49-F238E27FC236}">
                <a16:creationId xmlns:a16="http://schemas.microsoft.com/office/drawing/2014/main" id="{DE880C96-30DA-B15C-45CE-6F949A16FD5E}"/>
              </a:ext>
            </a:extLst>
          </p:cNvPr>
          <p:cNvSpPr>
            <a:spLocks noGrp="1"/>
          </p:cNvSpPr>
          <p:nvPr>
            <p:ph type="sldNum" sz="quarter" idx="12"/>
          </p:nvPr>
        </p:nvSpPr>
        <p:spPr/>
        <p:txBody>
          <a:bodyPr/>
          <a:lstStyle/>
          <a:p>
            <a:fld id="{5AF9F84A-4CF8-4ACD-9777-E31CF1514E9D}" type="slidenum">
              <a:rPr lang="en-US" smtClean="0"/>
              <a:t>30</a:t>
            </a:fld>
            <a:endParaRPr lang="en-US"/>
          </a:p>
        </p:txBody>
      </p:sp>
      <p:sp>
        <p:nvSpPr>
          <p:cNvPr id="6" name="TextBox 5">
            <a:extLst>
              <a:ext uri="{FF2B5EF4-FFF2-40B4-BE49-F238E27FC236}">
                <a16:creationId xmlns:a16="http://schemas.microsoft.com/office/drawing/2014/main" id="{2B2E6A64-FF7C-A832-0DAD-2A4A00046A48}"/>
              </a:ext>
            </a:extLst>
          </p:cNvPr>
          <p:cNvSpPr txBox="1"/>
          <p:nvPr/>
        </p:nvSpPr>
        <p:spPr>
          <a:xfrm>
            <a:off x="9387841" y="1239521"/>
            <a:ext cx="2600960" cy="4616648"/>
          </a:xfrm>
          <a:prstGeom prst="rect">
            <a:avLst/>
          </a:prstGeom>
          <a:noFill/>
        </p:spPr>
        <p:txBody>
          <a:bodyPr wrap="square" rtlCol="0">
            <a:spAutoFit/>
          </a:bodyPr>
          <a:lstStyle/>
          <a:p>
            <a:pPr marL="285750" indent="-285750">
              <a:buFont typeface="Wingdings" panose="05000000000000000000" pitchFamily="2" charset="2"/>
              <a:buChar char="§"/>
            </a:pPr>
            <a:r>
              <a:rPr lang="en-US" sz="1400"/>
              <a:t>The  majority of respondents (32%) agreed that they know who to talk to if they want to continue the conversation</a:t>
            </a:r>
          </a:p>
          <a:p>
            <a:pPr marL="285750" indent="-285750">
              <a:buFont typeface="Wingdings" panose="05000000000000000000" pitchFamily="2" charset="2"/>
              <a:buChar char="§"/>
            </a:pPr>
            <a:endParaRPr lang="en-US" sz="1400"/>
          </a:p>
          <a:p>
            <a:pPr marL="285750" indent="-285750">
              <a:buFont typeface="Wingdings" panose="05000000000000000000" pitchFamily="2" charset="2"/>
              <a:buChar char="§"/>
            </a:pPr>
            <a:r>
              <a:rPr lang="en-US" sz="1400"/>
              <a:t>A substantial portion of respondents (19%) neither agreed nor disagreed.</a:t>
            </a:r>
          </a:p>
          <a:p>
            <a:pPr marL="285750" indent="-285750">
              <a:buFont typeface="Wingdings" panose="05000000000000000000" pitchFamily="2" charset="2"/>
              <a:buChar char="§"/>
            </a:pPr>
            <a:endParaRPr lang="en-US" sz="1400"/>
          </a:p>
          <a:p>
            <a:pPr marL="285750" indent="-285750">
              <a:buFont typeface="Wingdings" panose="05000000000000000000" pitchFamily="2" charset="2"/>
              <a:buChar char="§"/>
            </a:pPr>
            <a:r>
              <a:rPr lang="en-US" sz="1400"/>
              <a:t>Only 4% of respondents strongly disagreed, and another 4% disagreed, indicating that very few individuals feel completely unsupported or unclear about whom to talk to.</a:t>
            </a:r>
          </a:p>
          <a:p>
            <a:endParaRPr lang="en-IN" sz="1400"/>
          </a:p>
        </p:txBody>
      </p:sp>
    </p:spTree>
    <p:extLst>
      <p:ext uri="{BB962C8B-B14F-4D97-AF65-F5344CB8AC3E}">
        <p14:creationId xmlns:p14="http://schemas.microsoft.com/office/powerpoint/2010/main" val="38332186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EC5C90-7389-73F6-2AC5-0E098491EE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14399F-D196-2F59-1088-4FEBA009AB48}"/>
              </a:ext>
            </a:extLst>
          </p:cNvPr>
          <p:cNvSpPr>
            <a:spLocks noGrp="1"/>
          </p:cNvSpPr>
          <p:nvPr>
            <p:ph type="title"/>
          </p:nvPr>
        </p:nvSpPr>
        <p:spPr>
          <a:xfrm>
            <a:off x="646111" y="295729"/>
            <a:ext cx="9404723" cy="689791"/>
          </a:xfrm>
        </p:spPr>
        <p:txBody>
          <a:bodyPr/>
          <a:lstStyle/>
          <a:p>
            <a:r>
              <a:rPr lang="en-US" sz="2800"/>
              <a:t>Responses by Change Opinion</a:t>
            </a:r>
          </a:p>
        </p:txBody>
      </p:sp>
      <p:pic>
        <p:nvPicPr>
          <p:cNvPr id="5" name="Content Placeholder 4">
            <a:extLst>
              <a:ext uri="{FF2B5EF4-FFF2-40B4-BE49-F238E27FC236}">
                <a16:creationId xmlns:a16="http://schemas.microsoft.com/office/drawing/2014/main" id="{F4357E40-0BC6-B8FA-180E-25C3A28208CA}"/>
              </a:ext>
            </a:extLst>
          </p:cNvPr>
          <p:cNvPicPr>
            <a:picLocks noGrp="1" noChangeAspect="1"/>
          </p:cNvPicPr>
          <p:nvPr>
            <p:ph idx="1"/>
          </p:nvPr>
        </p:nvPicPr>
        <p:blipFill>
          <a:blip r:embed="rId2"/>
          <a:stretch>
            <a:fillRect/>
          </a:stretch>
        </p:blipFill>
        <p:spPr>
          <a:xfrm>
            <a:off x="117791" y="985521"/>
            <a:ext cx="8721409" cy="5380924"/>
          </a:xfrm>
          <a:prstGeom prst="rect">
            <a:avLst/>
          </a:prstGeom>
        </p:spPr>
      </p:pic>
      <p:sp>
        <p:nvSpPr>
          <p:cNvPr id="4" name="Slide Number Placeholder 3">
            <a:extLst>
              <a:ext uri="{FF2B5EF4-FFF2-40B4-BE49-F238E27FC236}">
                <a16:creationId xmlns:a16="http://schemas.microsoft.com/office/drawing/2014/main" id="{BAFA006A-4F9B-8020-B602-9744FF0F5ED3}"/>
              </a:ext>
            </a:extLst>
          </p:cNvPr>
          <p:cNvSpPr>
            <a:spLocks noGrp="1"/>
          </p:cNvSpPr>
          <p:nvPr>
            <p:ph type="sldNum" sz="quarter" idx="12"/>
          </p:nvPr>
        </p:nvSpPr>
        <p:spPr/>
        <p:txBody>
          <a:bodyPr/>
          <a:lstStyle/>
          <a:p>
            <a:fld id="{5AF9F84A-4CF8-4ACD-9777-E31CF1514E9D}" type="slidenum">
              <a:rPr lang="en-US" smtClean="0"/>
              <a:t>31</a:t>
            </a:fld>
            <a:endParaRPr lang="en-US"/>
          </a:p>
        </p:txBody>
      </p:sp>
      <p:sp>
        <p:nvSpPr>
          <p:cNvPr id="6" name="TextBox 5">
            <a:extLst>
              <a:ext uri="{FF2B5EF4-FFF2-40B4-BE49-F238E27FC236}">
                <a16:creationId xmlns:a16="http://schemas.microsoft.com/office/drawing/2014/main" id="{DCFB6FFF-8A17-6F67-AABC-7372158AECC1}"/>
              </a:ext>
            </a:extLst>
          </p:cNvPr>
          <p:cNvSpPr txBox="1"/>
          <p:nvPr/>
        </p:nvSpPr>
        <p:spPr>
          <a:xfrm>
            <a:off x="9164320" y="1518501"/>
            <a:ext cx="2753360" cy="3600986"/>
          </a:xfrm>
          <a:prstGeom prst="rect">
            <a:avLst/>
          </a:prstGeom>
          <a:noFill/>
        </p:spPr>
        <p:txBody>
          <a:bodyPr wrap="square" rtlCol="0">
            <a:spAutoFit/>
          </a:bodyPr>
          <a:lstStyle/>
          <a:p>
            <a:pPr marL="285750" indent="-285750">
              <a:buFont typeface="Wingdings" panose="05000000000000000000" pitchFamily="2" charset="2"/>
              <a:buChar char="§"/>
            </a:pPr>
            <a:r>
              <a:rPr lang="en-US" sz="1600"/>
              <a:t>33% of the respondents have changed their opinion after watching the play</a:t>
            </a:r>
          </a:p>
          <a:p>
            <a:pPr marL="285750" indent="-285750">
              <a:buFont typeface="Wingdings" panose="05000000000000000000" pitchFamily="2" charset="2"/>
              <a:buChar char="§"/>
            </a:pPr>
            <a:endParaRPr lang="en-US" sz="1600"/>
          </a:p>
          <a:p>
            <a:pPr marL="285750" indent="-285750">
              <a:buFont typeface="Wingdings" panose="05000000000000000000" pitchFamily="2" charset="2"/>
              <a:buChar char="§"/>
            </a:pPr>
            <a:r>
              <a:rPr lang="en-US" sz="1600"/>
              <a:t>47% of the respondents somewhat changed their opinion.</a:t>
            </a:r>
          </a:p>
          <a:p>
            <a:pPr marL="285750" indent="-285750">
              <a:buFont typeface="Wingdings" panose="05000000000000000000" pitchFamily="2" charset="2"/>
              <a:buChar char="§"/>
            </a:pPr>
            <a:endParaRPr lang="en-US" sz="1600"/>
          </a:p>
          <a:p>
            <a:pPr marL="285750" indent="-285750">
              <a:buFont typeface="Wingdings" panose="05000000000000000000" pitchFamily="2" charset="2"/>
              <a:buChar char="§"/>
            </a:pPr>
            <a:r>
              <a:rPr lang="en-US" sz="1600"/>
              <a:t>20% of the respondents said that their opinion did not  change after watching the  play</a:t>
            </a:r>
            <a:r>
              <a:rPr lang="en-US" sz="1800"/>
              <a:t>.</a:t>
            </a:r>
          </a:p>
          <a:p>
            <a:endParaRPr lang="en-IN"/>
          </a:p>
        </p:txBody>
      </p:sp>
    </p:spTree>
    <p:extLst>
      <p:ext uri="{BB962C8B-B14F-4D97-AF65-F5344CB8AC3E}">
        <p14:creationId xmlns:p14="http://schemas.microsoft.com/office/powerpoint/2010/main" val="30303827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5CAA7D-3901-7AB2-B7CD-C3AFB7C2A5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D612AE-9A32-E16E-20FC-3305519C0C28}"/>
              </a:ext>
            </a:extLst>
          </p:cNvPr>
          <p:cNvSpPr>
            <a:spLocks noGrp="1"/>
          </p:cNvSpPr>
          <p:nvPr>
            <p:ph type="title"/>
          </p:nvPr>
        </p:nvSpPr>
        <p:spPr>
          <a:xfrm>
            <a:off x="646111" y="0"/>
            <a:ext cx="9404723" cy="731520"/>
          </a:xfrm>
        </p:spPr>
        <p:txBody>
          <a:bodyPr/>
          <a:lstStyle/>
          <a:p>
            <a:pPr algn="ctr"/>
            <a:r>
              <a:rPr lang="en-US"/>
              <a:t>Conclusions</a:t>
            </a:r>
          </a:p>
        </p:txBody>
      </p:sp>
      <p:sp>
        <p:nvSpPr>
          <p:cNvPr id="3" name="Content Placeholder 2">
            <a:extLst>
              <a:ext uri="{FF2B5EF4-FFF2-40B4-BE49-F238E27FC236}">
                <a16:creationId xmlns:a16="http://schemas.microsoft.com/office/drawing/2014/main" id="{80AF537D-62EA-5603-F2F1-A111A765C8B7}"/>
              </a:ext>
            </a:extLst>
          </p:cNvPr>
          <p:cNvSpPr>
            <a:spLocks noGrp="1"/>
          </p:cNvSpPr>
          <p:nvPr>
            <p:ph idx="1"/>
          </p:nvPr>
        </p:nvSpPr>
        <p:spPr>
          <a:xfrm>
            <a:off x="131035" y="854784"/>
            <a:ext cx="12060965" cy="5498952"/>
          </a:xfrm>
        </p:spPr>
        <p:txBody>
          <a:bodyPr vert="horz" lIns="91440" tIns="45720" rIns="91440" bIns="45720" rtlCol="0" anchor="t">
            <a:normAutofit lnSpcReduction="10000"/>
          </a:bodyPr>
          <a:lstStyle/>
          <a:p>
            <a:pPr marL="0" indent="0">
              <a:buNone/>
            </a:pPr>
            <a:r>
              <a:rPr lang="en-IN" sz="1400" dirty="0"/>
              <a:t>1.</a:t>
            </a:r>
            <a:r>
              <a:rPr lang="en-IN" sz="1600" dirty="0"/>
              <a:t>Engagement with Younger Audiences:</a:t>
            </a:r>
          </a:p>
          <a:p>
            <a:pPr>
              <a:buFont typeface="Wingdings" panose="05000000000000000000" pitchFamily="2" charset="2"/>
              <a:buChar char="Ø"/>
            </a:pPr>
            <a:r>
              <a:rPr lang="en-US" sz="1600" dirty="0"/>
              <a:t>The program successfully reached and engaged its primary audience, with the majority of responses coming from individuals aged 10-13. Efforts to expand participation among older teens and adults could broaden its impact.</a:t>
            </a:r>
            <a:endParaRPr lang="en-IN" sz="1600" dirty="0"/>
          </a:p>
          <a:p>
            <a:pPr marL="0" indent="0">
              <a:buNone/>
            </a:pPr>
            <a:r>
              <a:rPr lang="en-US" sz="1600" dirty="0"/>
              <a:t>2. Diverse but Imbalanced Ethnic Representation:</a:t>
            </a:r>
          </a:p>
          <a:p>
            <a:pPr>
              <a:buFont typeface="Wingdings" panose="05000000000000000000" pitchFamily="2" charset="2"/>
              <a:buChar char="Ø"/>
            </a:pPr>
            <a:r>
              <a:rPr lang="en-US" sz="1600" dirty="0"/>
              <a:t>The program attracted a diverse audience, but significant representation gaps remain for smaller ethnic groups. Focused outreach and culturally tailored engagement strategies could help improve inclusivity.</a:t>
            </a:r>
          </a:p>
          <a:p>
            <a:pPr marL="0" indent="0">
              <a:buNone/>
            </a:pPr>
            <a:r>
              <a:rPr lang="en-US" sz="1600" dirty="0"/>
              <a:t>3. Strong Positive Impact of the Play:</a:t>
            </a:r>
          </a:p>
          <a:p>
            <a:pPr>
              <a:buFont typeface="Wingdings" panose="05000000000000000000" pitchFamily="2" charset="2"/>
              <a:buChar char="Ø"/>
            </a:pPr>
            <a:r>
              <a:rPr lang="en-US" sz="1600" dirty="0"/>
              <a:t>The play was the most impactful element, resonating with 74% of respondents and leading to opinion changes in 80% of participants. This underscores the play's effectiveness as a central feature of the program.</a:t>
            </a:r>
          </a:p>
          <a:p>
            <a:pPr marL="0" indent="0">
              <a:buNone/>
            </a:pPr>
            <a:r>
              <a:rPr lang="en-US" sz="1600" dirty="0"/>
              <a:t>4.</a:t>
            </a:r>
            <a:r>
              <a:rPr lang="en-IN" sz="1600" dirty="0"/>
              <a:t> High Cisgender Representation in Gender Identity:</a:t>
            </a:r>
            <a:endParaRPr lang="en-US" sz="1600" dirty="0"/>
          </a:p>
          <a:p>
            <a:pPr>
              <a:buFont typeface="Wingdings" panose="05000000000000000000" pitchFamily="2" charset="2"/>
              <a:buChar char="Ø"/>
            </a:pPr>
            <a:r>
              <a:rPr lang="en-US" sz="1600" dirty="0"/>
              <a:t>While nearly 16% of respondents identify outside the cisgender spectrum, the majority (84.2%) are cisgender individuals. This indicates a need for further inclusivity and representation of non-cisgender identities.</a:t>
            </a:r>
          </a:p>
          <a:p>
            <a:pPr marL="0" indent="0">
              <a:buNone/>
            </a:pPr>
            <a:r>
              <a:rPr lang="en-US" sz="1600" dirty="0"/>
              <a:t>5. Most respondents (68%) expressed agreement or strong agreement with the question posed, reflecting overall alignment with the program's objectives. Only a small percentage (9%) expressed disagreement, indicating minimal resistance.</a:t>
            </a:r>
          </a:p>
          <a:p>
            <a:pPr marL="0" indent="0">
              <a:buNone/>
            </a:pPr>
            <a:r>
              <a:rPr lang="en-US" sz="1600" dirty="0"/>
              <a:t>The program is impactful and resonates well with its core audience, especially through the play. However, there are opportunities for improvement in expanding age diversity, increasing inclusivity among ethnic and gender identity groups, and ensuring all participants feel supported to engage further after the program. These steps can enhance the program's reach and long-term impact.</a:t>
            </a:r>
          </a:p>
        </p:txBody>
      </p:sp>
      <p:sp>
        <p:nvSpPr>
          <p:cNvPr id="4" name="Slide Number Placeholder 3">
            <a:extLst>
              <a:ext uri="{FF2B5EF4-FFF2-40B4-BE49-F238E27FC236}">
                <a16:creationId xmlns:a16="http://schemas.microsoft.com/office/drawing/2014/main" id="{A31D629F-222C-8BA4-2D76-6D11E4F65571}"/>
              </a:ext>
            </a:extLst>
          </p:cNvPr>
          <p:cNvSpPr>
            <a:spLocks noGrp="1"/>
          </p:cNvSpPr>
          <p:nvPr>
            <p:ph type="sldNum" sz="quarter" idx="12"/>
          </p:nvPr>
        </p:nvSpPr>
        <p:spPr/>
        <p:txBody>
          <a:bodyPr/>
          <a:lstStyle/>
          <a:p>
            <a:fld id="{5AF9F84A-4CF8-4ACD-9777-E31CF1514E9D}" type="slidenum">
              <a:rPr lang="en-US" smtClean="0"/>
              <a:t>32</a:t>
            </a:fld>
            <a:endParaRPr lang="en-US"/>
          </a:p>
        </p:txBody>
      </p:sp>
    </p:spTree>
    <p:extLst>
      <p:ext uri="{BB962C8B-B14F-4D97-AF65-F5344CB8AC3E}">
        <p14:creationId xmlns:p14="http://schemas.microsoft.com/office/powerpoint/2010/main" val="25220934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A1FBE-D6BE-6D86-E408-C6F4D17CD0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4CCE16-1763-40F1-8726-B12890257750}"/>
              </a:ext>
            </a:extLst>
          </p:cNvPr>
          <p:cNvSpPr>
            <a:spLocks noGrp="1"/>
          </p:cNvSpPr>
          <p:nvPr>
            <p:ph type="title"/>
          </p:nvPr>
        </p:nvSpPr>
        <p:spPr>
          <a:xfrm>
            <a:off x="646111" y="1"/>
            <a:ext cx="9404723" cy="767687"/>
          </a:xfrm>
        </p:spPr>
        <p:txBody>
          <a:bodyPr/>
          <a:lstStyle/>
          <a:p>
            <a:pPr algn="ctr"/>
            <a:r>
              <a:rPr lang="en-US"/>
              <a:t>Recommendations</a:t>
            </a:r>
          </a:p>
        </p:txBody>
      </p:sp>
      <p:sp>
        <p:nvSpPr>
          <p:cNvPr id="3" name="Content Placeholder 2">
            <a:extLst>
              <a:ext uri="{FF2B5EF4-FFF2-40B4-BE49-F238E27FC236}">
                <a16:creationId xmlns:a16="http://schemas.microsoft.com/office/drawing/2014/main" id="{01D4FA83-C7B1-163A-33C1-9B9042481902}"/>
              </a:ext>
            </a:extLst>
          </p:cNvPr>
          <p:cNvSpPr>
            <a:spLocks noGrp="1"/>
          </p:cNvSpPr>
          <p:nvPr>
            <p:ph idx="1"/>
          </p:nvPr>
        </p:nvSpPr>
        <p:spPr>
          <a:xfrm>
            <a:off x="0" y="904239"/>
            <a:ext cx="12192000" cy="5953760"/>
          </a:xfrm>
        </p:spPr>
        <p:txBody>
          <a:bodyPr vert="horz" lIns="91440" tIns="45720" rIns="91440" bIns="45720" rtlCol="0" anchor="t">
            <a:noAutofit/>
          </a:bodyPr>
          <a:lstStyle/>
          <a:p>
            <a:r>
              <a:rPr lang="en-US" sz="1600" b="1"/>
              <a:t>Expand Age Reach:</a:t>
            </a:r>
            <a:endParaRPr lang="en-US" sz="1600"/>
          </a:p>
          <a:p>
            <a:pPr>
              <a:buFont typeface="Arial" panose="020B0604020202020204" pitchFamily="34" charset="0"/>
              <a:buChar char="•"/>
            </a:pPr>
            <a:r>
              <a:rPr lang="en-US" sz="1600" b="1"/>
              <a:t>Target Older Audiences:</a:t>
            </a:r>
            <a:r>
              <a:rPr lang="en-US" sz="1600"/>
              <a:t> Create targeted content or separate programs for teens aged 14-18 and adults, possibly by integrating more mature themes or discussions that resonate with these groups.</a:t>
            </a:r>
          </a:p>
          <a:p>
            <a:r>
              <a:rPr lang="en-US" sz="1600" b="1"/>
              <a:t>Enhance Ethnic Inclusivity:</a:t>
            </a:r>
            <a:endParaRPr lang="en-US" sz="1600"/>
          </a:p>
          <a:p>
            <a:pPr>
              <a:buFont typeface="Arial" panose="020B0604020202020204" pitchFamily="34" charset="0"/>
              <a:buChar char="•"/>
            </a:pPr>
            <a:r>
              <a:rPr lang="en-US" sz="1600" b="1"/>
              <a:t>Outreach Campaigns:</a:t>
            </a:r>
            <a:r>
              <a:rPr lang="en-US" sz="1600"/>
              <a:t> Develop partnerships with community organizations that serve underrepresented ethnic groups.</a:t>
            </a:r>
          </a:p>
          <a:p>
            <a:r>
              <a:rPr lang="en-US" sz="1600" b="1"/>
              <a:t>Foster Gender Diversity and Inclusivity:</a:t>
            </a:r>
            <a:endParaRPr lang="en-US" sz="1600"/>
          </a:p>
          <a:p>
            <a:pPr>
              <a:buFont typeface="Arial" panose="020B0604020202020204" pitchFamily="34" charset="0"/>
              <a:buChar char="•"/>
            </a:pPr>
            <a:r>
              <a:rPr lang="en-US" sz="1600" b="1"/>
              <a:t>Inclusive Content:</a:t>
            </a:r>
            <a:r>
              <a:rPr lang="en-US" sz="1600"/>
              <a:t> Ensure the program and materials are explicitly inclusive of all gender identities, showcasing diverse experiences and perspectives.</a:t>
            </a:r>
          </a:p>
          <a:p>
            <a:r>
              <a:rPr lang="en-US" sz="1600" b="1"/>
              <a:t>Leverage the Play's Success:</a:t>
            </a:r>
            <a:endParaRPr lang="en-US" sz="1600"/>
          </a:p>
          <a:p>
            <a:pPr>
              <a:buFont typeface="Arial" panose="020B0604020202020204" pitchFamily="34" charset="0"/>
              <a:buChar char="•"/>
            </a:pPr>
            <a:r>
              <a:rPr lang="en-US" sz="1600" b="1"/>
              <a:t>Interactive Elements:</a:t>
            </a:r>
            <a:r>
              <a:rPr lang="en-US" sz="1600"/>
              <a:t> Add interactive components to the play, such as audience participation or small-group discussions, to deepen engagement.</a:t>
            </a:r>
          </a:p>
          <a:p>
            <a:r>
              <a:rPr lang="en-US" sz="1600" b="1"/>
              <a:t>Enhance Post-Program Support:</a:t>
            </a:r>
            <a:endParaRPr lang="en-US" sz="1600"/>
          </a:p>
          <a:p>
            <a:pPr>
              <a:buFont typeface="Arial" panose="020B0604020202020204" pitchFamily="34" charset="0"/>
              <a:buChar char="•"/>
            </a:pPr>
            <a:r>
              <a:rPr lang="en-US" sz="1600" b="1"/>
              <a:t>Clear Resources:</a:t>
            </a:r>
            <a:r>
              <a:rPr lang="en-US" sz="1600"/>
              <a:t> Provide participants with tangible takeaways, such as brochures, guides, or access to online platforms, detailing where they can continue the conversation.</a:t>
            </a:r>
          </a:p>
          <a:p>
            <a:r>
              <a:rPr lang="en-US" sz="1600" b="1"/>
              <a:t>Address Neutral and Resistant Respondents:</a:t>
            </a:r>
            <a:endParaRPr lang="en-US" sz="1600"/>
          </a:p>
          <a:p>
            <a:pPr>
              <a:buFont typeface="Arial" panose="020B0604020202020204" pitchFamily="34" charset="0"/>
              <a:buChar char="•"/>
            </a:pPr>
            <a:r>
              <a:rPr lang="en-US" sz="1600" b="1"/>
              <a:t>Follow-Up Surveys:</a:t>
            </a:r>
            <a:r>
              <a:rPr lang="en-US" sz="1600"/>
              <a:t> Reach out to neutral and resistant respondents to understand their perspectives and adjust future programming accordingly.</a:t>
            </a:r>
          </a:p>
        </p:txBody>
      </p:sp>
      <p:sp>
        <p:nvSpPr>
          <p:cNvPr id="4" name="Slide Number Placeholder 3">
            <a:extLst>
              <a:ext uri="{FF2B5EF4-FFF2-40B4-BE49-F238E27FC236}">
                <a16:creationId xmlns:a16="http://schemas.microsoft.com/office/drawing/2014/main" id="{782F69E3-B781-BC27-FE87-6248C0322D5B}"/>
              </a:ext>
            </a:extLst>
          </p:cNvPr>
          <p:cNvSpPr>
            <a:spLocks noGrp="1"/>
          </p:cNvSpPr>
          <p:nvPr>
            <p:ph type="sldNum" sz="quarter" idx="12"/>
          </p:nvPr>
        </p:nvSpPr>
        <p:spPr/>
        <p:txBody>
          <a:bodyPr/>
          <a:lstStyle/>
          <a:p>
            <a:fld id="{5AF9F84A-4CF8-4ACD-9777-E31CF1514E9D}" type="slidenum">
              <a:rPr lang="en-US" smtClean="0"/>
              <a:t>33</a:t>
            </a:fld>
            <a:endParaRPr lang="en-US"/>
          </a:p>
        </p:txBody>
      </p:sp>
    </p:spTree>
    <p:extLst>
      <p:ext uri="{BB962C8B-B14F-4D97-AF65-F5344CB8AC3E}">
        <p14:creationId xmlns:p14="http://schemas.microsoft.com/office/powerpoint/2010/main" val="4439084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541E58-3CF5-7A86-9A55-C770632FC3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F17A78-983B-F632-F5E6-10C9FDAA1142}"/>
              </a:ext>
            </a:extLst>
          </p:cNvPr>
          <p:cNvSpPr>
            <a:spLocks noGrp="1"/>
          </p:cNvSpPr>
          <p:nvPr>
            <p:ph type="title"/>
          </p:nvPr>
        </p:nvSpPr>
        <p:spPr>
          <a:xfrm>
            <a:off x="654738" y="2402288"/>
            <a:ext cx="9404723" cy="1400530"/>
          </a:xfrm>
        </p:spPr>
        <p:txBody>
          <a:bodyPr/>
          <a:lstStyle/>
          <a:p>
            <a:pPr algn="ctr"/>
            <a:r>
              <a:rPr lang="en-US"/>
              <a:t>Any Questions?</a:t>
            </a:r>
          </a:p>
        </p:txBody>
      </p:sp>
      <p:sp>
        <p:nvSpPr>
          <p:cNvPr id="4" name="Slide Number Placeholder 3">
            <a:extLst>
              <a:ext uri="{FF2B5EF4-FFF2-40B4-BE49-F238E27FC236}">
                <a16:creationId xmlns:a16="http://schemas.microsoft.com/office/drawing/2014/main" id="{C9021893-74BB-90B5-69DB-E68A87EBDD84}"/>
              </a:ext>
            </a:extLst>
          </p:cNvPr>
          <p:cNvSpPr>
            <a:spLocks noGrp="1"/>
          </p:cNvSpPr>
          <p:nvPr>
            <p:ph type="sldNum" sz="quarter" idx="12"/>
          </p:nvPr>
        </p:nvSpPr>
        <p:spPr/>
        <p:txBody>
          <a:bodyPr/>
          <a:lstStyle/>
          <a:p>
            <a:fld id="{5AF9F84A-4CF8-4ACD-9777-E31CF1514E9D}" type="slidenum">
              <a:rPr lang="en-US" smtClean="0"/>
              <a:t>34</a:t>
            </a:fld>
            <a:endParaRPr lang="en-US"/>
          </a:p>
        </p:txBody>
      </p:sp>
    </p:spTree>
    <p:extLst>
      <p:ext uri="{BB962C8B-B14F-4D97-AF65-F5344CB8AC3E}">
        <p14:creationId xmlns:p14="http://schemas.microsoft.com/office/powerpoint/2010/main" val="18911043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352EFD-B696-1B9D-7C9E-B581225068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F92820-3FB7-B402-1EE9-B7701EF2263F}"/>
              </a:ext>
            </a:extLst>
          </p:cNvPr>
          <p:cNvSpPr>
            <a:spLocks noGrp="1"/>
          </p:cNvSpPr>
          <p:nvPr>
            <p:ph type="ctrTitle"/>
          </p:nvPr>
        </p:nvSpPr>
        <p:spPr>
          <a:xfrm>
            <a:off x="1029999" y="1604712"/>
            <a:ext cx="8825658" cy="1242006"/>
          </a:xfrm>
        </p:spPr>
        <p:txBody>
          <a:bodyPr/>
          <a:lstStyle/>
          <a:p>
            <a:pPr algn="ctr"/>
            <a:r>
              <a:rPr lang="en-US" sz="3200" b="1"/>
              <a:t>Part 4 - Analysis of Feedback Responses by Age Group</a:t>
            </a:r>
          </a:p>
        </p:txBody>
      </p:sp>
    </p:spTree>
    <p:extLst>
      <p:ext uri="{BB962C8B-B14F-4D97-AF65-F5344CB8AC3E}">
        <p14:creationId xmlns:p14="http://schemas.microsoft.com/office/powerpoint/2010/main" val="9399245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FFCEC7-15A3-DDFA-9499-A24793848B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D76F36-8ADD-E66B-4D16-EE3BD5E31DD2}"/>
              </a:ext>
            </a:extLst>
          </p:cNvPr>
          <p:cNvSpPr>
            <a:spLocks noGrp="1"/>
          </p:cNvSpPr>
          <p:nvPr>
            <p:ph type="title"/>
          </p:nvPr>
        </p:nvSpPr>
        <p:spPr>
          <a:xfrm>
            <a:off x="646111" y="295729"/>
            <a:ext cx="9404723" cy="638991"/>
          </a:xfrm>
        </p:spPr>
        <p:txBody>
          <a:bodyPr/>
          <a:lstStyle/>
          <a:p>
            <a:r>
              <a:rPr lang="en-US" sz="2800"/>
              <a:t>Favorite Part by Age Group</a:t>
            </a:r>
          </a:p>
        </p:txBody>
      </p:sp>
      <p:sp>
        <p:nvSpPr>
          <p:cNvPr id="3" name="Content Placeholder 2">
            <a:extLst>
              <a:ext uri="{FF2B5EF4-FFF2-40B4-BE49-F238E27FC236}">
                <a16:creationId xmlns:a16="http://schemas.microsoft.com/office/drawing/2014/main" id="{7E0CFFAE-6A13-3B75-A863-0845C98EF9D6}"/>
              </a:ext>
            </a:extLst>
          </p:cNvPr>
          <p:cNvSpPr>
            <a:spLocks noGrp="1"/>
          </p:cNvSpPr>
          <p:nvPr>
            <p:ph idx="1"/>
          </p:nvPr>
        </p:nvSpPr>
        <p:spPr>
          <a:xfrm flipH="1">
            <a:off x="9631678" y="1320800"/>
            <a:ext cx="2346961" cy="5430677"/>
          </a:xfrm>
        </p:spPr>
        <p:txBody>
          <a:bodyPr>
            <a:normAutofit fontScale="77500" lnSpcReduction="20000"/>
          </a:bodyPr>
          <a:lstStyle/>
          <a:p>
            <a:pPr>
              <a:buFont typeface="Arial" panose="020B0604020202020204" pitchFamily="34" charset="0"/>
              <a:buChar char="•"/>
            </a:pPr>
            <a:r>
              <a:rPr lang="en-US" sz="1800"/>
              <a:t>In the Age Group 10-13, 86% chose play as their favorite part Compared 68% in the Age 14-18, 54% in the 10-14 and 45% in the Age 19 and older.</a:t>
            </a:r>
          </a:p>
          <a:p>
            <a:pPr>
              <a:buFont typeface="Arial" panose="020B0604020202020204" pitchFamily="34" charset="0"/>
              <a:buChar char="•"/>
            </a:pPr>
            <a:r>
              <a:rPr lang="en-US" sz="1800"/>
              <a:t>Hearing personal Stories was chosen as the favorite part by 37% in the Age 10-14 by 40% in the 19 and older group and by 9% in Age 14-18. No one in the Age 10-13 chose this as their favorite part.</a:t>
            </a:r>
          </a:p>
          <a:p>
            <a:pPr>
              <a:buFont typeface="Arial" panose="020B0604020202020204" pitchFamily="34" charset="0"/>
              <a:buChar char="•"/>
            </a:pPr>
            <a:r>
              <a:rPr lang="en-US" sz="1800"/>
              <a:t>The talk-back/question and answer was selected by 18% in the Age 14-18 by 15% in 19 and older group.by 13% in the Age 10-13,and 3% in the age 10-14.</a:t>
            </a:r>
          </a:p>
          <a:p>
            <a:pPr>
              <a:buFont typeface="Arial" panose="020B0604020202020204" pitchFamily="34" charset="0"/>
              <a:buChar char="•"/>
            </a:pPr>
            <a:endParaRPr lang="en-US" sz="1800"/>
          </a:p>
          <a:p>
            <a:endParaRPr lang="en-US"/>
          </a:p>
        </p:txBody>
      </p:sp>
      <p:sp>
        <p:nvSpPr>
          <p:cNvPr id="4" name="Slide Number Placeholder 3">
            <a:extLst>
              <a:ext uri="{FF2B5EF4-FFF2-40B4-BE49-F238E27FC236}">
                <a16:creationId xmlns:a16="http://schemas.microsoft.com/office/drawing/2014/main" id="{E4334353-57EA-3B4F-4A79-E2B5DE69AA95}"/>
              </a:ext>
            </a:extLst>
          </p:cNvPr>
          <p:cNvSpPr>
            <a:spLocks noGrp="1"/>
          </p:cNvSpPr>
          <p:nvPr>
            <p:ph type="sldNum" sz="quarter" idx="12"/>
          </p:nvPr>
        </p:nvSpPr>
        <p:spPr/>
        <p:txBody>
          <a:bodyPr/>
          <a:lstStyle/>
          <a:p>
            <a:fld id="{5AF9F84A-4CF8-4ACD-9777-E31CF1514E9D}" type="slidenum">
              <a:rPr lang="en-US" smtClean="0"/>
              <a:t>36</a:t>
            </a:fld>
            <a:endParaRPr lang="en-US"/>
          </a:p>
        </p:txBody>
      </p:sp>
      <p:pic>
        <p:nvPicPr>
          <p:cNvPr id="5" name="Picture 4">
            <a:extLst>
              <a:ext uri="{FF2B5EF4-FFF2-40B4-BE49-F238E27FC236}">
                <a16:creationId xmlns:a16="http://schemas.microsoft.com/office/drawing/2014/main" id="{059D5D0D-A499-65F6-2428-5E83B7046AD8}"/>
              </a:ext>
            </a:extLst>
          </p:cNvPr>
          <p:cNvPicPr>
            <a:picLocks noChangeAspect="1"/>
          </p:cNvPicPr>
          <p:nvPr/>
        </p:nvPicPr>
        <p:blipFill>
          <a:blip r:embed="rId2"/>
          <a:stretch>
            <a:fillRect/>
          </a:stretch>
        </p:blipFill>
        <p:spPr>
          <a:xfrm>
            <a:off x="141205" y="1063416"/>
            <a:ext cx="9205758" cy="5688061"/>
          </a:xfrm>
          <a:prstGeom prst="rect">
            <a:avLst/>
          </a:prstGeom>
        </p:spPr>
      </p:pic>
    </p:spTree>
    <p:extLst>
      <p:ext uri="{BB962C8B-B14F-4D97-AF65-F5344CB8AC3E}">
        <p14:creationId xmlns:p14="http://schemas.microsoft.com/office/powerpoint/2010/main" val="7803922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14E8A6-7424-F3A6-D5C5-322FD05808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90D8B5-F03E-A39A-574F-CA89FD7A5863}"/>
              </a:ext>
            </a:extLst>
          </p:cNvPr>
          <p:cNvSpPr>
            <a:spLocks noGrp="1"/>
          </p:cNvSpPr>
          <p:nvPr>
            <p:ph type="title"/>
          </p:nvPr>
        </p:nvSpPr>
        <p:spPr/>
        <p:txBody>
          <a:bodyPr/>
          <a:lstStyle/>
          <a:p>
            <a:r>
              <a:rPr lang="en-US" sz="2800"/>
              <a:t>New Learning by Age Group</a:t>
            </a:r>
          </a:p>
        </p:txBody>
      </p:sp>
      <p:sp>
        <p:nvSpPr>
          <p:cNvPr id="4" name="Slide Number Placeholder 3">
            <a:extLst>
              <a:ext uri="{FF2B5EF4-FFF2-40B4-BE49-F238E27FC236}">
                <a16:creationId xmlns:a16="http://schemas.microsoft.com/office/drawing/2014/main" id="{61EF66B9-B68D-1775-EF6D-37DF7D29D3EC}"/>
              </a:ext>
            </a:extLst>
          </p:cNvPr>
          <p:cNvSpPr>
            <a:spLocks noGrp="1"/>
          </p:cNvSpPr>
          <p:nvPr>
            <p:ph type="sldNum" sz="quarter" idx="12"/>
          </p:nvPr>
        </p:nvSpPr>
        <p:spPr/>
        <p:txBody>
          <a:bodyPr/>
          <a:lstStyle/>
          <a:p>
            <a:fld id="{5AF9F84A-4CF8-4ACD-9777-E31CF1514E9D}" type="slidenum">
              <a:rPr lang="en-US" smtClean="0"/>
              <a:t>37</a:t>
            </a:fld>
            <a:endParaRPr lang="en-US"/>
          </a:p>
        </p:txBody>
      </p:sp>
      <p:pic>
        <p:nvPicPr>
          <p:cNvPr id="10" name="Picture 9" descr="A graph with different colored squares&#10;&#10;Description automatically generated">
            <a:extLst>
              <a:ext uri="{FF2B5EF4-FFF2-40B4-BE49-F238E27FC236}">
                <a16:creationId xmlns:a16="http://schemas.microsoft.com/office/drawing/2014/main" id="{DD8BDFFF-0837-1054-6EF6-82BC8B6B60DB}"/>
              </a:ext>
            </a:extLst>
          </p:cNvPr>
          <p:cNvPicPr>
            <a:picLocks noChangeAspect="1"/>
          </p:cNvPicPr>
          <p:nvPr/>
        </p:nvPicPr>
        <p:blipFill>
          <a:blip r:embed="rId2"/>
          <a:stretch>
            <a:fillRect/>
          </a:stretch>
        </p:blipFill>
        <p:spPr>
          <a:xfrm>
            <a:off x="421214" y="1317356"/>
            <a:ext cx="8288657" cy="5153187"/>
          </a:xfrm>
          <a:prstGeom prst="rect">
            <a:avLst/>
          </a:prstGeom>
        </p:spPr>
      </p:pic>
      <p:sp>
        <p:nvSpPr>
          <p:cNvPr id="17" name="TextBox 16">
            <a:extLst>
              <a:ext uri="{FF2B5EF4-FFF2-40B4-BE49-F238E27FC236}">
                <a16:creationId xmlns:a16="http://schemas.microsoft.com/office/drawing/2014/main" id="{47EA9930-9998-5286-FC09-337DBFEB779A}"/>
              </a:ext>
            </a:extLst>
          </p:cNvPr>
          <p:cNvSpPr txBox="1"/>
          <p:nvPr/>
        </p:nvSpPr>
        <p:spPr>
          <a:xfrm>
            <a:off x="9038095" y="1547247"/>
            <a:ext cx="2743200" cy="447814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3464" indent="-283464">
              <a:buFont typeface="Wingdings"/>
              <a:buChar char="§"/>
            </a:pPr>
            <a:r>
              <a:rPr lang="en-US" sz="1100"/>
              <a:t>In the Age group 10-13, 51% selected this category and learned new thing regrading the substance use disorder compared to 47% in the Age 14-18, 37%  in the Age 10-14 and 28% in the Age 19 and older.</a:t>
            </a:r>
          </a:p>
          <a:p>
            <a:pPr marL="283464" indent="-283464"/>
            <a:endParaRPr lang="en-IN"/>
          </a:p>
          <a:p>
            <a:pPr marL="283464" indent="-283464">
              <a:buFont typeface="Wingdings"/>
              <a:buChar char="§"/>
            </a:pPr>
            <a:r>
              <a:rPr lang="en-US" sz="1100"/>
              <a:t>30% Strongly agreed in the Age 10-14 selected as the new learner whereas the 20% in the Age 19 and older, 19% in the Age 10-13 and 18% in the Age 14-18.</a:t>
            </a:r>
          </a:p>
          <a:p>
            <a:pPr marL="283464" indent="-283464"/>
            <a:endParaRPr lang="en-IN"/>
          </a:p>
          <a:p>
            <a:pPr marL="283464" indent="-283464">
              <a:buFont typeface="Wingdings"/>
              <a:buChar char="§"/>
            </a:pPr>
            <a:r>
              <a:rPr lang="en-US" sz="1100"/>
              <a:t>38% respondents  Neither agree nor disagree in Age 19 and older, 25% in the Age 10-14, 23% in Age 14-18 and 21% in the Age 10-13.</a:t>
            </a:r>
          </a:p>
          <a:p>
            <a:pPr marL="283464" indent="-283464"/>
            <a:endParaRPr lang="en-IN"/>
          </a:p>
          <a:p>
            <a:pPr marL="283464" indent="-283464">
              <a:buFont typeface="Wingdings"/>
              <a:buChar char="§"/>
            </a:pPr>
            <a:r>
              <a:rPr lang="en-US" sz="1100"/>
              <a:t>16% respond either strongly disagree or disagree in the age 19 and older, 11% age 14-18 and 8% in the both age 10-13 and 10-14.</a:t>
            </a:r>
          </a:p>
        </p:txBody>
      </p:sp>
    </p:spTree>
    <p:extLst>
      <p:ext uri="{BB962C8B-B14F-4D97-AF65-F5344CB8AC3E}">
        <p14:creationId xmlns:p14="http://schemas.microsoft.com/office/powerpoint/2010/main" val="15788186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FB044F-0FF1-FC1E-096B-68BB2B17EC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45FB348-790C-0DFC-AA80-9C8732D558B0}"/>
              </a:ext>
            </a:extLst>
          </p:cNvPr>
          <p:cNvSpPr>
            <a:spLocks noGrp="1"/>
          </p:cNvSpPr>
          <p:nvPr>
            <p:ph type="title"/>
          </p:nvPr>
        </p:nvSpPr>
        <p:spPr/>
        <p:txBody>
          <a:bodyPr/>
          <a:lstStyle/>
          <a:p>
            <a:r>
              <a:rPr lang="en-US" sz="2800"/>
              <a:t>Identify Resources by Age Group</a:t>
            </a:r>
          </a:p>
        </p:txBody>
      </p:sp>
      <p:sp>
        <p:nvSpPr>
          <p:cNvPr id="4" name="Slide Number Placeholder 3">
            <a:extLst>
              <a:ext uri="{FF2B5EF4-FFF2-40B4-BE49-F238E27FC236}">
                <a16:creationId xmlns:a16="http://schemas.microsoft.com/office/drawing/2014/main" id="{0CCBEF82-443C-7CAF-6548-D666454F0DB4}"/>
              </a:ext>
            </a:extLst>
          </p:cNvPr>
          <p:cNvSpPr>
            <a:spLocks noGrp="1"/>
          </p:cNvSpPr>
          <p:nvPr>
            <p:ph type="sldNum" sz="quarter" idx="12"/>
          </p:nvPr>
        </p:nvSpPr>
        <p:spPr/>
        <p:txBody>
          <a:bodyPr/>
          <a:lstStyle/>
          <a:p>
            <a:fld id="{5AF9F84A-4CF8-4ACD-9777-E31CF1514E9D}" type="slidenum">
              <a:rPr lang="en-US" smtClean="0"/>
              <a:t>38</a:t>
            </a:fld>
            <a:endParaRPr lang="en-US"/>
          </a:p>
        </p:txBody>
      </p:sp>
      <p:pic>
        <p:nvPicPr>
          <p:cNvPr id="8" name="Picture 7" descr="A graph of different colored squares&#10;&#10;Description automatically generated">
            <a:extLst>
              <a:ext uri="{FF2B5EF4-FFF2-40B4-BE49-F238E27FC236}">
                <a16:creationId xmlns:a16="http://schemas.microsoft.com/office/drawing/2014/main" id="{2ECC9735-BA98-76FD-954B-AF7C0FB71483}"/>
              </a:ext>
            </a:extLst>
          </p:cNvPr>
          <p:cNvPicPr>
            <a:picLocks noChangeAspect="1"/>
          </p:cNvPicPr>
          <p:nvPr/>
        </p:nvPicPr>
        <p:blipFill>
          <a:blip r:embed="rId2"/>
          <a:stretch>
            <a:fillRect/>
          </a:stretch>
        </p:blipFill>
        <p:spPr>
          <a:xfrm>
            <a:off x="253339" y="1392296"/>
            <a:ext cx="8609103" cy="5268149"/>
          </a:xfrm>
          <a:prstGeom prst="rect">
            <a:avLst/>
          </a:prstGeom>
        </p:spPr>
      </p:pic>
      <p:sp>
        <p:nvSpPr>
          <p:cNvPr id="9" name="TextBox 8">
            <a:extLst>
              <a:ext uri="{FF2B5EF4-FFF2-40B4-BE49-F238E27FC236}">
                <a16:creationId xmlns:a16="http://schemas.microsoft.com/office/drawing/2014/main" id="{E9D164D8-994D-4E4D-3FA8-0A6A5A8C1347}"/>
              </a:ext>
            </a:extLst>
          </p:cNvPr>
          <p:cNvSpPr txBox="1"/>
          <p:nvPr/>
        </p:nvSpPr>
        <p:spPr>
          <a:xfrm>
            <a:off x="9145882" y="1441215"/>
            <a:ext cx="2743200" cy="51706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3464" indent="-283464">
              <a:buFont typeface="Wingdings"/>
              <a:buChar char="§"/>
            </a:pPr>
            <a:r>
              <a:rPr lang="en-US" sz="1200"/>
              <a:t>45% strongly Agree in age 19 and older and play effectively identify resources for substance use and harm reduction compared to age 10-14 25%  strongly agree, age 14-18 20% strongly agree and age 10-13 18% strongly agree.</a:t>
            </a:r>
          </a:p>
          <a:p>
            <a:pPr marL="283464" indent="-283464"/>
            <a:endParaRPr lang="en-IN"/>
          </a:p>
          <a:p>
            <a:pPr marL="283464" indent="-283464">
              <a:buFont typeface="Wingdings"/>
              <a:buChar char="§"/>
            </a:pPr>
            <a:r>
              <a:rPr lang="en-US" sz="1200"/>
              <a:t>In the age 14-18, 43% respond agree, age 10-13 42% agree, age 10-14 30% respond agree and 20% in the age 19 and older.</a:t>
            </a:r>
          </a:p>
          <a:p>
            <a:pPr marL="283464" indent="-283464"/>
            <a:endParaRPr lang="en-IN"/>
          </a:p>
          <a:p>
            <a:pPr marL="283464" indent="-283464">
              <a:buFont typeface="Wingdings"/>
              <a:buChar char="§"/>
            </a:pPr>
            <a:r>
              <a:rPr lang="en-US" sz="1200"/>
              <a:t>30% respond Neither agree nor disagree in age 19 and older, 28% in age 10-14, 27% in age 10-13 and 26% in the age 14-18.</a:t>
            </a:r>
          </a:p>
          <a:p>
            <a:pPr marL="283464" indent="-283464"/>
            <a:endParaRPr lang="en-IN"/>
          </a:p>
          <a:p>
            <a:pPr marL="283464" indent="-283464">
              <a:buFont typeface="Wingdings"/>
              <a:buChar char="§"/>
            </a:pPr>
            <a:r>
              <a:rPr lang="en-US" sz="1200"/>
              <a:t>18% respond either strongly disagree or disagree in age 10-14, 13% in age 10-13, 11% in age 14-18 and 4% in 19 and older.</a:t>
            </a:r>
          </a:p>
        </p:txBody>
      </p:sp>
    </p:spTree>
    <p:extLst>
      <p:ext uri="{BB962C8B-B14F-4D97-AF65-F5344CB8AC3E}">
        <p14:creationId xmlns:p14="http://schemas.microsoft.com/office/powerpoint/2010/main" val="22566931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43BB20-3478-2AE1-179F-22D4DAB941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7CA6C6-450B-03B6-2096-CF3A8E325BE0}"/>
              </a:ext>
            </a:extLst>
          </p:cNvPr>
          <p:cNvSpPr>
            <a:spLocks noGrp="1"/>
          </p:cNvSpPr>
          <p:nvPr>
            <p:ph type="title"/>
          </p:nvPr>
        </p:nvSpPr>
        <p:spPr>
          <a:xfrm>
            <a:off x="646111" y="193040"/>
            <a:ext cx="9404723" cy="660400"/>
          </a:xfrm>
        </p:spPr>
        <p:txBody>
          <a:bodyPr/>
          <a:lstStyle/>
          <a:p>
            <a:r>
              <a:rPr lang="en-US" sz="2800"/>
              <a:t>Continue Conversation by Age Group</a:t>
            </a:r>
          </a:p>
        </p:txBody>
      </p:sp>
      <p:pic>
        <p:nvPicPr>
          <p:cNvPr id="5" name="Content Placeholder 4">
            <a:extLst>
              <a:ext uri="{FF2B5EF4-FFF2-40B4-BE49-F238E27FC236}">
                <a16:creationId xmlns:a16="http://schemas.microsoft.com/office/drawing/2014/main" id="{62670D11-C078-CD24-7405-CE9E394336FD}"/>
              </a:ext>
            </a:extLst>
          </p:cNvPr>
          <p:cNvPicPr>
            <a:picLocks noGrp="1" noChangeAspect="1"/>
          </p:cNvPicPr>
          <p:nvPr>
            <p:ph idx="1"/>
          </p:nvPr>
        </p:nvPicPr>
        <p:blipFill>
          <a:blip r:embed="rId2"/>
          <a:stretch>
            <a:fillRect/>
          </a:stretch>
        </p:blipFill>
        <p:spPr>
          <a:xfrm>
            <a:off x="298626" y="1064639"/>
            <a:ext cx="8404741" cy="5468618"/>
          </a:xfrm>
          <a:prstGeom prst="rect">
            <a:avLst/>
          </a:prstGeom>
        </p:spPr>
      </p:pic>
      <p:sp>
        <p:nvSpPr>
          <p:cNvPr id="4" name="Slide Number Placeholder 3">
            <a:extLst>
              <a:ext uri="{FF2B5EF4-FFF2-40B4-BE49-F238E27FC236}">
                <a16:creationId xmlns:a16="http://schemas.microsoft.com/office/drawing/2014/main" id="{1CFECBE5-1241-58DF-A9F1-45268BB61617}"/>
              </a:ext>
            </a:extLst>
          </p:cNvPr>
          <p:cNvSpPr>
            <a:spLocks noGrp="1"/>
          </p:cNvSpPr>
          <p:nvPr>
            <p:ph type="sldNum" sz="quarter" idx="12"/>
          </p:nvPr>
        </p:nvSpPr>
        <p:spPr/>
        <p:txBody>
          <a:bodyPr/>
          <a:lstStyle/>
          <a:p>
            <a:fld id="{5AF9F84A-4CF8-4ACD-9777-E31CF1514E9D}" type="slidenum">
              <a:rPr lang="en-US" smtClean="0"/>
              <a:t>39</a:t>
            </a:fld>
            <a:endParaRPr lang="en-US"/>
          </a:p>
        </p:txBody>
      </p:sp>
      <p:sp>
        <p:nvSpPr>
          <p:cNvPr id="6" name="TextBox 5">
            <a:extLst>
              <a:ext uri="{FF2B5EF4-FFF2-40B4-BE49-F238E27FC236}">
                <a16:creationId xmlns:a16="http://schemas.microsoft.com/office/drawing/2014/main" id="{B8EF751A-0B79-78ED-E555-C6E183A74F5D}"/>
              </a:ext>
            </a:extLst>
          </p:cNvPr>
          <p:cNvSpPr txBox="1"/>
          <p:nvPr/>
        </p:nvSpPr>
        <p:spPr>
          <a:xfrm>
            <a:off x="9174480" y="1270000"/>
            <a:ext cx="2397760" cy="5447645"/>
          </a:xfrm>
          <a:prstGeom prst="rect">
            <a:avLst/>
          </a:prstGeom>
          <a:noFill/>
        </p:spPr>
        <p:txBody>
          <a:bodyPr wrap="square" rtlCol="0">
            <a:spAutoFit/>
          </a:bodyPr>
          <a:lstStyle/>
          <a:p>
            <a:pPr marL="285750" indent="-285750">
              <a:buFont typeface="Wingdings" panose="05000000000000000000" pitchFamily="2" charset="2"/>
              <a:buChar char="§"/>
            </a:pPr>
            <a:r>
              <a:rPr lang="en-US" sz="1200"/>
              <a:t>No one in the age group 10-14 responded to this question and 75% in the 19 and older group did not respond and 21% in the age 14-18 did not respond.</a:t>
            </a:r>
          </a:p>
          <a:p>
            <a:pPr marL="285750" indent="-285750">
              <a:buFont typeface="Wingdings" panose="05000000000000000000" pitchFamily="2" charset="2"/>
              <a:buChar char="§"/>
            </a:pPr>
            <a:endParaRPr lang="en-US" sz="1200"/>
          </a:p>
          <a:p>
            <a:pPr marL="285750" indent="-285750">
              <a:buFont typeface="Wingdings" panose="05000000000000000000" pitchFamily="2" charset="2"/>
              <a:buChar char="§"/>
            </a:pPr>
            <a:r>
              <a:rPr lang="en-US" sz="1200"/>
              <a:t>In the age group,10-13, 18% strongly agreed, age 15% strongly agreed and age 19 and older 10% strongly agreed.</a:t>
            </a:r>
          </a:p>
          <a:p>
            <a:pPr marL="285750" indent="-285750">
              <a:buFont typeface="Wingdings" panose="05000000000000000000" pitchFamily="2" charset="2"/>
              <a:buChar char="§"/>
            </a:pPr>
            <a:endParaRPr lang="en-US" sz="1200"/>
          </a:p>
          <a:p>
            <a:pPr marL="285750" indent="-285750">
              <a:buFont typeface="Wingdings" panose="05000000000000000000" pitchFamily="2" charset="2"/>
              <a:buChar char="§"/>
            </a:pPr>
            <a:r>
              <a:rPr lang="en-US" sz="1200"/>
              <a:t>45% in the age group 10-13 agreed.32%in the gage 14-18 agreed. And 8% in the 19 and older group agreed.</a:t>
            </a:r>
          </a:p>
          <a:p>
            <a:pPr marL="285750" indent="-285750">
              <a:buFont typeface="Wingdings" panose="05000000000000000000" pitchFamily="2" charset="2"/>
              <a:buChar char="§"/>
            </a:pPr>
            <a:endParaRPr lang="en-US" sz="1200"/>
          </a:p>
          <a:p>
            <a:pPr marL="285750" indent="-285750">
              <a:buFont typeface="Wingdings" panose="05000000000000000000" pitchFamily="2" charset="2"/>
              <a:buChar char="§"/>
            </a:pPr>
            <a:r>
              <a:rPr lang="en-US" sz="1200"/>
              <a:t>11% in the age 10-13 either disagreed or strongly diagreed.10% in the age group 14-18 and no one in the 19 and older age group disagreed or strongly disagreed.</a:t>
            </a:r>
          </a:p>
          <a:p>
            <a:endParaRPr lang="en-IN" sz="1200"/>
          </a:p>
        </p:txBody>
      </p:sp>
    </p:spTree>
    <p:extLst>
      <p:ext uri="{BB962C8B-B14F-4D97-AF65-F5344CB8AC3E}">
        <p14:creationId xmlns:p14="http://schemas.microsoft.com/office/powerpoint/2010/main" val="1449360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BCB0174D-E787-261D-20D1-E9CEFAE7CA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4D42C9-B6CF-E7AA-8C9E-4A2E6EA97474}"/>
              </a:ext>
            </a:extLst>
          </p:cNvPr>
          <p:cNvSpPr>
            <a:spLocks noGrp="1"/>
          </p:cNvSpPr>
          <p:nvPr>
            <p:ph type="title"/>
          </p:nvPr>
        </p:nvSpPr>
        <p:spPr>
          <a:xfrm>
            <a:off x="648929" y="1460419"/>
            <a:ext cx="3753599" cy="1442153"/>
          </a:xfrm>
        </p:spPr>
        <p:txBody>
          <a:bodyPr>
            <a:normAutofit/>
          </a:bodyPr>
          <a:lstStyle/>
          <a:p>
            <a:r>
              <a:rPr lang="en-US" sz="3600"/>
              <a:t>About Second Act Programs</a:t>
            </a:r>
          </a:p>
        </p:txBody>
      </p:sp>
      <p:sp>
        <p:nvSpPr>
          <p:cNvPr id="4" name="Slide Number Placeholder 3">
            <a:extLst>
              <a:ext uri="{FF2B5EF4-FFF2-40B4-BE49-F238E27FC236}">
                <a16:creationId xmlns:a16="http://schemas.microsoft.com/office/drawing/2014/main" id="{9AAEDDA4-A96A-F29C-5EAC-D6905E94F59F}"/>
              </a:ext>
            </a:extLst>
          </p:cNvPr>
          <p:cNvSpPr>
            <a:spLocks noGrp="1"/>
          </p:cNvSpPr>
          <p:nvPr>
            <p:ph type="sldNum" sz="quarter" idx="12"/>
          </p:nvPr>
        </p:nvSpPr>
        <p:spPr>
          <a:xfrm>
            <a:off x="10352540" y="295729"/>
            <a:ext cx="838199" cy="767687"/>
          </a:xfrm>
        </p:spPr>
        <p:txBody>
          <a:bodyPr>
            <a:normAutofit/>
          </a:bodyPr>
          <a:lstStyle/>
          <a:p>
            <a:pPr>
              <a:spcAft>
                <a:spcPts val="600"/>
              </a:spcAft>
            </a:pPr>
            <a:fld id="{5AF9F84A-4CF8-4ACD-9777-E31CF1514E9D}" type="slidenum">
              <a:rPr lang="en-US" smtClean="0"/>
              <a:pPr>
                <a:spcAft>
                  <a:spcPts val="600"/>
                </a:spcAft>
              </a:pPr>
              <a:t>4</a:t>
            </a:fld>
            <a:endParaRPr lang="en-US"/>
          </a:p>
        </p:txBody>
      </p:sp>
      <p:sp>
        <p:nvSpPr>
          <p:cNvPr id="3" name="Content Placeholder 2">
            <a:extLst>
              <a:ext uri="{FF2B5EF4-FFF2-40B4-BE49-F238E27FC236}">
                <a16:creationId xmlns:a16="http://schemas.microsoft.com/office/drawing/2014/main" id="{BBB7EC7F-C81B-F116-2B68-F16DA15ABFAB}"/>
              </a:ext>
            </a:extLst>
          </p:cNvPr>
          <p:cNvSpPr>
            <a:spLocks noGrp="1"/>
          </p:cNvSpPr>
          <p:nvPr>
            <p:ph idx="1"/>
          </p:nvPr>
        </p:nvSpPr>
        <p:spPr>
          <a:xfrm>
            <a:off x="647700" y="3072385"/>
            <a:ext cx="3754987" cy="2947415"/>
          </a:xfrm>
        </p:spPr>
        <p:txBody>
          <a:bodyPr>
            <a:normAutofit/>
          </a:bodyPr>
          <a:lstStyle/>
          <a:p>
            <a:pPr marL="0" marR="0" indent="0">
              <a:lnSpc>
                <a:spcPct val="90000"/>
              </a:lnSpc>
              <a:spcAft>
                <a:spcPts val="800"/>
              </a:spcAft>
              <a:buNone/>
            </a:pPr>
            <a:r>
              <a:rPr lang="en-US" sz="1800" b="1" kern="100">
                <a:latin typeface="Aptos" panose="020B0004020202020204" pitchFamily="34" charset="0"/>
                <a:cs typeface="Times New Roman" panose="02020603050405020304" pitchFamily="18" charset="0"/>
              </a:rPr>
              <a:t>PREVENTION PLAYS</a:t>
            </a:r>
          </a:p>
          <a:p>
            <a:pPr marR="0">
              <a:lnSpc>
                <a:spcPct val="90000"/>
              </a:lnSpc>
            </a:pPr>
            <a:r>
              <a:rPr lang="en-US" sz="1800">
                <a:latin typeface="montserrat" panose="00000500000000000000" pitchFamily="2" charset="0"/>
              </a:rPr>
              <a:t>Evidence based prevention program that utilizes live productions as a creative intervention with students. All plays are created and performed by people in recovery and meet state DOE standards in health education.</a:t>
            </a:r>
          </a:p>
        </p:txBody>
      </p:sp>
      <p:pic>
        <p:nvPicPr>
          <p:cNvPr id="5" name="Picture 4" descr="A group of people standing on chairs&#10;&#10;Description automatically generated">
            <a:hlinkClick r:id="rId3" tgtFrame="&quot;_self&quot;"/>
            <a:extLst>
              <a:ext uri="{FF2B5EF4-FFF2-40B4-BE49-F238E27FC236}">
                <a16:creationId xmlns:a16="http://schemas.microsoft.com/office/drawing/2014/main" id="{E0D9DC12-0164-DE00-CC3E-C0C0DD3C6FB6}"/>
              </a:ext>
            </a:extLst>
          </p:cNvPr>
          <p:cNvPicPr>
            <a:picLocks noChangeAspect="1"/>
          </p:cNvPicPr>
          <p:nvPr/>
        </p:nvPicPr>
        <p:blipFill>
          <a:blip r:embed="rId4">
            <a:extLst>
              <a:ext uri="{28A0092B-C50C-407E-A947-70E740481C1C}">
                <a14:useLocalDpi xmlns:a14="http://schemas.microsoft.com/office/drawing/2010/main" val="0"/>
              </a:ext>
            </a:extLst>
          </a:blip>
          <a:srcRect l="10926" r="2" b="2"/>
          <a:stretch/>
        </p:blipFill>
        <p:spPr bwMode="auto">
          <a:xfrm>
            <a:off x="5050389" y="1447799"/>
            <a:ext cx="6493910" cy="4572001"/>
          </a:xfrm>
          <a:prstGeom prst="rect">
            <a:avLst/>
          </a:prstGeom>
          <a:noFill/>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12753922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1CC9A-E03C-EB4D-73FB-9DD38230896C}"/>
              </a:ext>
            </a:extLst>
          </p:cNvPr>
          <p:cNvSpPr>
            <a:spLocks noGrp="1"/>
          </p:cNvSpPr>
          <p:nvPr>
            <p:ph type="title"/>
          </p:nvPr>
        </p:nvSpPr>
        <p:spPr/>
        <p:txBody>
          <a:bodyPr/>
          <a:lstStyle/>
          <a:p>
            <a:r>
              <a:rPr lang="en-US" sz="2800"/>
              <a:t>Change Opinion by Age Group</a:t>
            </a:r>
          </a:p>
        </p:txBody>
      </p:sp>
      <p:sp>
        <p:nvSpPr>
          <p:cNvPr id="4" name="Slide Number Placeholder 3">
            <a:extLst>
              <a:ext uri="{FF2B5EF4-FFF2-40B4-BE49-F238E27FC236}">
                <a16:creationId xmlns:a16="http://schemas.microsoft.com/office/drawing/2014/main" id="{0110E6EA-C047-4AE8-48D2-91152EC3F76B}"/>
              </a:ext>
            </a:extLst>
          </p:cNvPr>
          <p:cNvSpPr>
            <a:spLocks noGrp="1"/>
          </p:cNvSpPr>
          <p:nvPr>
            <p:ph type="sldNum" sz="quarter" idx="12"/>
          </p:nvPr>
        </p:nvSpPr>
        <p:spPr/>
        <p:txBody>
          <a:bodyPr/>
          <a:lstStyle/>
          <a:p>
            <a:fld id="{5AF9F84A-4CF8-4ACD-9777-E31CF1514E9D}" type="slidenum">
              <a:rPr lang="en-US" smtClean="0"/>
              <a:t>40</a:t>
            </a:fld>
            <a:endParaRPr lang="en-US"/>
          </a:p>
        </p:txBody>
      </p:sp>
      <p:pic>
        <p:nvPicPr>
          <p:cNvPr id="7" name="Content Placeholder 6" descr="A graph of different colored squares&#10;&#10;Description automatically generated">
            <a:extLst>
              <a:ext uri="{FF2B5EF4-FFF2-40B4-BE49-F238E27FC236}">
                <a16:creationId xmlns:a16="http://schemas.microsoft.com/office/drawing/2014/main" id="{1083A189-7BFA-27CE-8296-9DF5042E8A95}"/>
              </a:ext>
            </a:extLst>
          </p:cNvPr>
          <p:cNvPicPr>
            <a:picLocks noGrp="1" noChangeAspect="1"/>
          </p:cNvPicPr>
          <p:nvPr>
            <p:ph idx="1"/>
          </p:nvPr>
        </p:nvPicPr>
        <p:blipFill>
          <a:blip r:embed="rId2"/>
          <a:stretch>
            <a:fillRect/>
          </a:stretch>
        </p:blipFill>
        <p:spPr>
          <a:xfrm>
            <a:off x="228975" y="1313878"/>
            <a:ext cx="8626858" cy="5254531"/>
          </a:xfrm>
        </p:spPr>
      </p:pic>
      <p:sp>
        <p:nvSpPr>
          <p:cNvPr id="8" name="TextBox 7">
            <a:extLst>
              <a:ext uri="{FF2B5EF4-FFF2-40B4-BE49-F238E27FC236}">
                <a16:creationId xmlns:a16="http://schemas.microsoft.com/office/drawing/2014/main" id="{4FD897B2-325A-CF3F-437D-9DCE0C3CD859}"/>
              </a:ext>
            </a:extLst>
          </p:cNvPr>
          <p:cNvSpPr txBox="1"/>
          <p:nvPr/>
        </p:nvSpPr>
        <p:spPr>
          <a:xfrm>
            <a:off x="9174104" y="1535289"/>
            <a:ext cx="2743200"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3464" indent="-283464">
              <a:buFont typeface="Wingdings"/>
              <a:buChar char="§"/>
            </a:pPr>
            <a:r>
              <a:rPr lang="en-US" sz="1200" dirty="0"/>
              <a:t>In the Age 10-13, 34% respondents Yes selected as the significant play on impact changing opinion regrading the substance use compared to 32% in the Age group Age 19 and older, 31% in the Age 14-18 and 30% in the Age 10-14.</a:t>
            </a:r>
          </a:p>
          <a:p>
            <a:pPr marL="283464" indent="-283464"/>
            <a:endParaRPr lang="en-IN" dirty="0"/>
          </a:p>
          <a:p>
            <a:pPr marL="283464" indent="-283464">
              <a:buFont typeface="Wingdings"/>
              <a:buChar char="§"/>
            </a:pPr>
            <a:r>
              <a:rPr lang="en-US" sz="1200" dirty="0"/>
              <a:t>48% in the age group 19 and older respondents No, 25% in the age 14-18 respondents No, 18% in the age 10-14 respondents No and 17% in the Age 10-13 respondents  No.</a:t>
            </a:r>
          </a:p>
          <a:p>
            <a:pPr marL="283464" indent="-283464"/>
            <a:endParaRPr lang="en-IN" dirty="0"/>
          </a:p>
          <a:p>
            <a:pPr marL="283464" indent="-283464">
              <a:buFont typeface="Wingdings"/>
              <a:buChar char="§"/>
            </a:pPr>
            <a:r>
              <a:rPr lang="en-US" sz="1200" dirty="0"/>
              <a:t>In the Age, 10-14, 52% Somewhat, age 10-13 48% Somewhat, age 14-18 44% Somewhat and Age 19 and older 20%.</a:t>
            </a:r>
          </a:p>
          <a:p>
            <a:pPr marL="283464" indent="-283464"/>
            <a:endParaRPr lang="en-IN" dirty="0"/>
          </a:p>
        </p:txBody>
      </p:sp>
    </p:spTree>
    <p:extLst>
      <p:ext uri="{BB962C8B-B14F-4D97-AF65-F5344CB8AC3E}">
        <p14:creationId xmlns:p14="http://schemas.microsoft.com/office/powerpoint/2010/main" val="10684193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C37E60-C673-2BFA-1CB3-F76762DA89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A1B36A-ADBA-24A6-7745-F49D2CFFE959}"/>
              </a:ext>
            </a:extLst>
          </p:cNvPr>
          <p:cNvSpPr>
            <a:spLocks noGrp="1"/>
          </p:cNvSpPr>
          <p:nvPr>
            <p:ph type="title"/>
          </p:nvPr>
        </p:nvSpPr>
        <p:spPr/>
        <p:txBody>
          <a:bodyPr/>
          <a:lstStyle/>
          <a:p>
            <a:pPr algn="ctr"/>
            <a:r>
              <a:rPr lang="en-US"/>
              <a:t>Conclusions</a:t>
            </a:r>
          </a:p>
        </p:txBody>
      </p:sp>
      <p:sp>
        <p:nvSpPr>
          <p:cNvPr id="3" name="Content Placeholder 2">
            <a:extLst>
              <a:ext uri="{FF2B5EF4-FFF2-40B4-BE49-F238E27FC236}">
                <a16:creationId xmlns:a16="http://schemas.microsoft.com/office/drawing/2014/main" id="{28D23148-383C-7478-CD43-8E3BD7151040}"/>
              </a:ext>
            </a:extLst>
          </p:cNvPr>
          <p:cNvSpPr>
            <a:spLocks noGrp="1"/>
          </p:cNvSpPr>
          <p:nvPr>
            <p:ph idx="1"/>
          </p:nvPr>
        </p:nvSpPr>
        <p:spPr>
          <a:xfrm>
            <a:off x="1103312" y="1302590"/>
            <a:ext cx="8946541" cy="4945810"/>
          </a:xfrm>
        </p:spPr>
        <p:txBody>
          <a:bodyPr vert="horz" lIns="91440" tIns="45720" rIns="91440" bIns="45720" rtlCol="0" anchor="t">
            <a:noAutofit/>
          </a:bodyPr>
          <a:lstStyle/>
          <a:p>
            <a:pPr>
              <a:buClr>
                <a:srgbClr val="8AD0D6"/>
              </a:buClr>
              <a:buFont typeface="Wingdings" panose="05000000000000000000" pitchFamily="2" charset="2"/>
              <a:buChar char="Ø"/>
            </a:pPr>
            <a:r>
              <a:rPr lang="en-US" sz="1600" b="1" dirty="0">
                <a:ea typeface="+mj-lt"/>
                <a:cs typeface="+mj-lt"/>
              </a:rPr>
              <a:t>Activity Preferences:</a:t>
            </a:r>
            <a:r>
              <a:rPr lang="en-US" sz="1600" dirty="0">
                <a:ea typeface="+mj-lt"/>
                <a:cs typeface="+mj-lt"/>
              </a:rPr>
              <a:t> Different age groups have distinct preferences for activities. Younger groups (10-13) prefer play-based activities, while older groups (19+) lean towards personal stories. This shows that engaging different age groups requires catering to their unique interests.</a:t>
            </a:r>
          </a:p>
          <a:p>
            <a:pPr>
              <a:buClr>
                <a:srgbClr val="8AD0D6"/>
              </a:buClr>
              <a:buFont typeface="Wingdings" panose="05000000000000000000" pitchFamily="2" charset="2"/>
              <a:buChar char="Ø"/>
            </a:pPr>
            <a:r>
              <a:rPr lang="en-US" sz="1600" b="1" dirty="0">
                <a:ea typeface="+mj-lt"/>
                <a:cs typeface="+mj-lt"/>
              </a:rPr>
              <a:t>Learning Outcomes:</a:t>
            </a:r>
            <a:r>
              <a:rPr lang="en-US" sz="1600" dirty="0">
                <a:ea typeface="+mj-lt"/>
                <a:cs typeface="+mj-lt"/>
              </a:rPr>
              <a:t> Younger participants (10-13 and 14-18) learned more about substance use disorders compared to older age groups, particularly those aged 19 and older. This indicates that younger people may be more receptive to learning in this context.</a:t>
            </a:r>
          </a:p>
          <a:p>
            <a:pPr>
              <a:buClr>
                <a:srgbClr val="8AD0D6"/>
              </a:buClr>
              <a:buFont typeface="Wingdings" panose="05000000000000000000" pitchFamily="2" charset="2"/>
              <a:buChar char="Ø"/>
            </a:pPr>
            <a:r>
              <a:rPr lang="en-US" sz="1600" b="1" dirty="0">
                <a:ea typeface="+mj-lt"/>
                <a:cs typeface="+mj-lt"/>
              </a:rPr>
              <a:t>Impact on Opinions:</a:t>
            </a:r>
            <a:r>
              <a:rPr lang="en-US" sz="1600" dirty="0">
                <a:ea typeface="+mj-lt"/>
                <a:cs typeface="+mj-lt"/>
              </a:rPr>
              <a:t> The program had a stronger effect on changing opinions about substance use in younger age groups. This suggests that younger participants are more likely to be influenced by the program's content and activities.</a:t>
            </a:r>
          </a:p>
          <a:p>
            <a:pPr>
              <a:buFont typeface="Wingdings" panose="05000000000000000000" pitchFamily="2" charset="2"/>
              <a:buChar char="Ø"/>
            </a:pPr>
            <a:r>
              <a:rPr lang="en-US" sz="1600" b="1" dirty="0">
                <a:ea typeface="+mj-lt"/>
                <a:cs typeface="+mj-lt"/>
              </a:rPr>
              <a:t>Engagement Levels:</a:t>
            </a:r>
            <a:r>
              <a:rPr lang="en-US" sz="1600" dirty="0">
                <a:ea typeface="+mj-lt"/>
                <a:cs typeface="+mj-lt"/>
              </a:rPr>
              <a:t> Older participants showed less engagement and had higher non-responsiveness to certain aspects of the program. This could point to a need for more relatable or tailored content for older audiences.</a:t>
            </a:r>
          </a:p>
          <a:p>
            <a:pPr>
              <a:buFont typeface="Wingdings" panose="05000000000000000000" pitchFamily="2" charset="2"/>
              <a:buChar char="Ø"/>
            </a:pPr>
            <a:r>
              <a:rPr lang="en-US" sz="1600" b="1" dirty="0">
                <a:ea typeface="+mj-lt"/>
                <a:cs typeface="+mj-lt"/>
              </a:rPr>
              <a:t>Disagreement or Neutrality:</a:t>
            </a:r>
            <a:r>
              <a:rPr lang="en-US" sz="1600" dirty="0">
                <a:ea typeface="+mj-lt"/>
                <a:cs typeface="+mj-lt"/>
              </a:rPr>
              <a:t> Disagreement or neutrality was higher in older participants, suggesting that they may not find the program as engaging or effective as younger participants do. This highlights the need for better engagement strategies for older groups.</a:t>
            </a:r>
            <a:endParaRPr lang="en-US" sz="1600" dirty="0"/>
          </a:p>
        </p:txBody>
      </p:sp>
      <p:sp>
        <p:nvSpPr>
          <p:cNvPr id="4" name="Slide Number Placeholder 3">
            <a:extLst>
              <a:ext uri="{FF2B5EF4-FFF2-40B4-BE49-F238E27FC236}">
                <a16:creationId xmlns:a16="http://schemas.microsoft.com/office/drawing/2014/main" id="{D1BEB474-079F-3BF4-5EFB-606A1780FA0F}"/>
              </a:ext>
            </a:extLst>
          </p:cNvPr>
          <p:cNvSpPr>
            <a:spLocks noGrp="1"/>
          </p:cNvSpPr>
          <p:nvPr>
            <p:ph type="sldNum" sz="quarter" idx="12"/>
          </p:nvPr>
        </p:nvSpPr>
        <p:spPr/>
        <p:txBody>
          <a:bodyPr/>
          <a:lstStyle/>
          <a:p>
            <a:fld id="{5AF9F84A-4CF8-4ACD-9777-E31CF1514E9D}" type="slidenum">
              <a:rPr lang="en-US" smtClean="0"/>
              <a:t>41</a:t>
            </a:fld>
            <a:endParaRPr lang="en-US"/>
          </a:p>
        </p:txBody>
      </p:sp>
    </p:spTree>
    <p:extLst>
      <p:ext uri="{BB962C8B-B14F-4D97-AF65-F5344CB8AC3E}">
        <p14:creationId xmlns:p14="http://schemas.microsoft.com/office/powerpoint/2010/main" val="31281537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80293A-A4EE-3D0E-D7F9-A794FDAB34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A15C6F-7566-8CEB-11B6-CF164F858728}"/>
              </a:ext>
            </a:extLst>
          </p:cNvPr>
          <p:cNvSpPr>
            <a:spLocks noGrp="1"/>
          </p:cNvSpPr>
          <p:nvPr>
            <p:ph type="title"/>
          </p:nvPr>
        </p:nvSpPr>
        <p:spPr/>
        <p:txBody>
          <a:bodyPr/>
          <a:lstStyle/>
          <a:p>
            <a:pPr algn="ctr"/>
            <a:r>
              <a:rPr lang="en-US"/>
              <a:t>Recommendations</a:t>
            </a:r>
          </a:p>
        </p:txBody>
      </p:sp>
      <p:sp>
        <p:nvSpPr>
          <p:cNvPr id="3" name="Content Placeholder 2">
            <a:extLst>
              <a:ext uri="{FF2B5EF4-FFF2-40B4-BE49-F238E27FC236}">
                <a16:creationId xmlns:a16="http://schemas.microsoft.com/office/drawing/2014/main" id="{8E2F1917-0D9D-BFCF-ECA6-1BEECBBAF4BA}"/>
              </a:ext>
            </a:extLst>
          </p:cNvPr>
          <p:cNvSpPr>
            <a:spLocks noGrp="1"/>
          </p:cNvSpPr>
          <p:nvPr>
            <p:ph idx="1"/>
          </p:nvPr>
        </p:nvSpPr>
        <p:spPr>
          <a:xfrm>
            <a:off x="1098976" y="1454557"/>
            <a:ext cx="10091763" cy="4950725"/>
          </a:xfrm>
        </p:spPr>
        <p:txBody>
          <a:bodyPr vert="horz" lIns="91440" tIns="45720" rIns="91440" bIns="45720" rtlCol="0" anchor="t">
            <a:noAutofit/>
          </a:bodyPr>
          <a:lstStyle/>
          <a:p>
            <a:pPr algn="just">
              <a:buFont typeface="Wingdings" charset="2"/>
              <a:buChar char="Ø"/>
            </a:pPr>
            <a:r>
              <a:rPr lang="en-US" sz="1600" b="1" dirty="0">
                <a:ea typeface="+mj-lt"/>
                <a:cs typeface="+mj-lt"/>
              </a:rPr>
              <a:t>Tailor Activities by Age Group:</a:t>
            </a:r>
            <a:endParaRPr lang="en-US" sz="1600" dirty="0"/>
          </a:p>
          <a:p>
            <a:pPr marL="0" indent="0" algn="just">
              <a:buClr>
                <a:srgbClr val="8AD0D6"/>
              </a:buClr>
              <a:buNone/>
            </a:pPr>
            <a:r>
              <a:rPr lang="en-US" sz="1600" dirty="0">
                <a:ea typeface="+mj-lt"/>
                <a:cs typeface="+mj-lt"/>
              </a:rPr>
              <a:t>Use interactive play for younger participants (10-13) who engage most with it. Incorporate personal stories for older groups (19+) to resonate with their preferences.</a:t>
            </a:r>
            <a:endParaRPr lang="en-US" sz="1600" dirty="0"/>
          </a:p>
          <a:p>
            <a:pPr algn="just">
              <a:buClr>
                <a:srgbClr val="8AD0D6"/>
              </a:buClr>
              <a:buFont typeface="Wingdings"/>
              <a:buChar char="Ø"/>
            </a:pPr>
            <a:r>
              <a:rPr lang="en-US" sz="1600" b="1" dirty="0">
                <a:ea typeface="+mj-lt"/>
                <a:cs typeface="+mj-lt"/>
              </a:rPr>
              <a:t>Focus on Learning Impact:</a:t>
            </a:r>
            <a:endParaRPr lang="en-US" sz="1600" dirty="0"/>
          </a:p>
          <a:p>
            <a:pPr marL="0" indent="0" algn="just">
              <a:buClr>
                <a:srgbClr val="8AD0D6"/>
              </a:buClr>
              <a:buNone/>
            </a:pPr>
            <a:r>
              <a:rPr lang="en-US" sz="1600" dirty="0">
                <a:ea typeface="+mj-lt"/>
                <a:cs typeface="+mj-lt"/>
              </a:rPr>
              <a:t>Enhance learning activities for older participants, as their reported learning is significantly lower than younger groups.</a:t>
            </a:r>
            <a:endParaRPr lang="en-US" sz="1600" dirty="0"/>
          </a:p>
          <a:p>
            <a:pPr algn="just">
              <a:buClr>
                <a:srgbClr val="8AD0D6"/>
              </a:buClr>
              <a:buFont typeface="Wingdings"/>
              <a:buChar char="Ø"/>
            </a:pPr>
            <a:r>
              <a:rPr lang="en-US" sz="1600" b="1" dirty="0">
                <a:ea typeface="+mj-lt"/>
                <a:cs typeface="+mj-lt"/>
              </a:rPr>
              <a:t>Improve Engagement:</a:t>
            </a:r>
            <a:endParaRPr lang="en-US" sz="1600" dirty="0"/>
          </a:p>
          <a:p>
            <a:pPr marL="0" indent="0" algn="just">
              <a:buClr>
                <a:srgbClr val="8AD0D6"/>
              </a:buClr>
              <a:buNone/>
            </a:pPr>
            <a:r>
              <a:rPr lang="en-US" sz="1600" dirty="0">
                <a:ea typeface="+mj-lt"/>
                <a:cs typeface="+mj-lt"/>
              </a:rPr>
              <a:t>Reduce non-responsiveness among older participants by introducing relatable content and encouraging active participation.</a:t>
            </a:r>
            <a:endParaRPr lang="en-US" sz="1600" dirty="0"/>
          </a:p>
          <a:p>
            <a:pPr algn="just">
              <a:buFont typeface="Wingdings" charset="2"/>
              <a:buChar char="Ø"/>
            </a:pPr>
            <a:r>
              <a:rPr lang="en-US" sz="1600" b="1" dirty="0">
                <a:ea typeface="+mj-lt"/>
                <a:cs typeface="+mj-lt"/>
              </a:rPr>
              <a:t>Provide Targeted Educational Materials:</a:t>
            </a:r>
            <a:endParaRPr lang="en-US" sz="1600" dirty="0"/>
          </a:p>
          <a:p>
            <a:pPr marL="0" indent="0" algn="just">
              <a:buClr>
                <a:srgbClr val="8AD0D6"/>
              </a:buClr>
              <a:buNone/>
            </a:pPr>
            <a:r>
              <a:rPr lang="en-US" sz="1600" dirty="0">
                <a:ea typeface="+mj-lt"/>
                <a:cs typeface="+mj-lt"/>
              </a:rPr>
              <a:t>Create age-specific materials to simplify complex topics and improve retention for all age groups.</a:t>
            </a:r>
          </a:p>
          <a:p>
            <a:pPr algn="just">
              <a:buFont typeface="Wingdings" charset="2"/>
              <a:buChar char="Ø"/>
            </a:pPr>
            <a:r>
              <a:rPr lang="en-US" sz="1600" b="1" dirty="0">
                <a:ea typeface="+mj-lt"/>
                <a:cs typeface="+mj-lt"/>
              </a:rPr>
              <a:t>Monitor and Evaluate:</a:t>
            </a:r>
            <a:endParaRPr lang="en-US" sz="1600" dirty="0"/>
          </a:p>
          <a:p>
            <a:pPr marL="0" indent="0" algn="just">
              <a:buClr>
                <a:srgbClr val="8AD0D6"/>
              </a:buClr>
              <a:buNone/>
            </a:pPr>
            <a:r>
              <a:rPr lang="en-US" sz="1600" dirty="0">
                <a:ea typeface="+mj-lt"/>
                <a:cs typeface="+mj-lt"/>
              </a:rPr>
              <a:t>Collect feedba</a:t>
            </a:r>
            <a:r>
              <a:rPr lang="en-US" sz="1600" dirty="0">
                <a:latin typeface="+mn-lt"/>
                <a:ea typeface="+mj-lt"/>
                <a:cs typeface="+mj-lt"/>
              </a:rPr>
              <a:t>ck regularly to assess the effectiveness of activities and make necessary improvements for better results.</a:t>
            </a:r>
            <a:endParaRPr lang="en-US" sz="1600" dirty="0">
              <a:latin typeface="+mn-lt"/>
            </a:endParaRPr>
          </a:p>
          <a:p>
            <a:pPr marL="0" indent="0">
              <a:buNone/>
            </a:pPr>
            <a:endParaRPr lang="en-US" sz="1200" dirty="0">
              <a:latin typeface="Aptos"/>
            </a:endParaRPr>
          </a:p>
          <a:p>
            <a:pPr marL="0" indent="0">
              <a:buClr>
                <a:srgbClr val="1E5155">
                  <a:lumMod val="40000"/>
                  <a:lumOff val="60000"/>
                </a:srgbClr>
              </a:buClr>
              <a:buNone/>
            </a:pPr>
            <a:endParaRPr lang="en-US" sz="1200" dirty="0"/>
          </a:p>
          <a:p>
            <a:pPr marL="0" indent="0">
              <a:buNone/>
            </a:pPr>
            <a:endParaRPr lang="en-US" sz="1200" dirty="0"/>
          </a:p>
        </p:txBody>
      </p:sp>
      <p:sp>
        <p:nvSpPr>
          <p:cNvPr id="4" name="Slide Number Placeholder 3">
            <a:extLst>
              <a:ext uri="{FF2B5EF4-FFF2-40B4-BE49-F238E27FC236}">
                <a16:creationId xmlns:a16="http://schemas.microsoft.com/office/drawing/2014/main" id="{12354FDD-B998-5CD3-8C61-1C3790B58451}"/>
              </a:ext>
            </a:extLst>
          </p:cNvPr>
          <p:cNvSpPr>
            <a:spLocks noGrp="1"/>
          </p:cNvSpPr>
          <p:nvPr>
            <p:ph type="sldNum" sz="quarter" idx="12"/>
          </p:nvPr>
        </p:nvSpPr>
        <p:spPr/>
        <p:txBody>
          <a:bodyPr/>
          <a:lstStyle/>
          <a:p>
            <a:fld id="{5AF9F84A-4CF8-4ACD-9777-E31CF1514E9D}" type="slidenum">
              <a:rPr lang="en-US" smtClean="0"/>
              <a:t>42</a:t>
            </a:fld>
            <a:endParaRPr lang="en-US"/>
          </a:p>
        </p:txBody>
      </p:sp>
    </p:spTree>
    <p:extLst>
      <p:ext uri="{BB962C8B-B14F-4D97-AF65-F5344CB8AC3E}">
        <p14:creationId xmlns:p14="http://schemas.microsoft.com/office/powerpoint/2010/main" val="2674389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85C526-2BC3-ACE7-AA8D-2F715FF812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F59809-FE9F-CB32-CF1D-1FF2A07084FF}"/>
              </a:ext>
            </a:extLst>
          </p:cNvPr>
          <p:cNvSpPr>
            <a:spLocks noGrp="1"/>
          </p:cNvSpPr>
          <p:nvPr>
            <p:ph type="title"/>
          </p:nvPr>
        </p:nvSpPr>
        <p:spPr>
          <a:xfrm>
            <a:off x="654738" y="2402288"/>
            <a:ext cx="9404723" cy="1400530"/>
          </a:xfrm>
        </p:spPr>
        <p:txBody>
          <a:bodyPr/>
          <a:lstStyle/>
          <a:p>
            <a:pPr algn="ctr"/>
            <a:r>
              <a:rPr lang="en-US"/>
              <a:t>Any Questions?</a:t>
            </a:r>
          </a:p>
        </p:txBody>
      </p:sp>
      <p:sp>
        <p:nvSpPr>
          <p:cNvPr id="4" name="Slide Number Placeholder 3">
            <a:extLst>
              <a:ext uri="{FF2B5EF4-FFF2-40B4-BE49-F238E27FC236}">
                <a16:creationId xmlns:a16="http://schemas.microsoft.com/office/drawing/2014/main" id="{3C0D299C-D2B6-339E-38EA-F26BBE080306}"/>
              </a:ext>
            </a:extLst>
          </p:cNvPr>
          <p:cNvSpPr>
            <a:spLocks noGrp="1"/>
          </p:cNvSpPr>
          <p:nvPr>
            <p:ph type="sldNum" sz="quarter" idx="12"/>
          </p:nvPr>
        </p:nvSpPr>
        <p:spPr/>
        <p:txBody>
          <a:bodyPr/>
          <a:lstStyle/>
          <a:p>
            <a:fld id="{5AF9F84A-4CF8-4ACD-9777-E31CF1514E9D}" type="slidenum">
              <a:rPr lang="en-US" smtClean="0"/>
              <a:t>43</a:t>
            </a:fld>
            <a:endParaRPr lang="en-US"/>
          </a:p>
        </p:txBody>
      </p:sp>
    </p:spTree>
    <p:extLst>
      <p:ext uri="{BB962C8B-B14F-4D97-AF65-F5344CB8AC3E}">
        <p14:creationId xmlns:p14="http://schemas.microsoft.com/office/powerpoint/2010/main" val="30963659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EE1130-0478-C755-7ACC-8913424086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7A356E-28B0-BCCA-3742-E9E40AD3388B}"/>
              </a:ext>
            </a:extLst>
          </p:cNvPr>
          <p:cNvSpPr>
            <a:spLocks noGrp="1"/>
          </p:cNvSpPr>
          <p:nvPr>
            <p:ph type="ctrTitle"/>
          </p:nvPr>
        </p:nvSpPr>
        <p:spPr>
          <a:xfrm>
            <a:off x="1029999" y="1604712"/>
            <a:ext cx="8825658" cy="1242006"/>
          </a:xfrm>
        </p:spPr>
        <p:txBody>
          <a:bodyPr/>
          <a:lstStyle/>
          <a:p>
            <a:pPr algn="ctr"/>
            <a:r>
              <a:rPr lang="en-US" sz="3200" b="1"/>
              <a:t>Part 5 - Analysis of Feedback Responses by Gender Identity</a:t>
            </a:r>
          </a:p>
        </p:txBody>
      </p:sp>
    </p:spTree>
    <p:extLst>
      <p:ext uri="{BB962C8B-B14F-4D97-AF65-F5344CB8AC3E}">
        <p14:creationId xmlns:p14="http://schemas.microsoft.com/office/powerpoint/2010/main" val="4933271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7384A-B66B-4784-0B4F-A63A934FF5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8F3B7F-A904-B7D8-60C7-3ADB5C9E1C70}"/>
              </a:ext>
            </a:extLst>
          </p:cNvPr>
          <p:cNvSpPr>
            <a:spLocks noGrp="1"/>
          </p:cNvSpPr>
          <p:nvPr>
            <p:ph type="title"/>
          </p:nvPr>
        </p:nvSpPr>
        <p:spPr>
          <a:xfrm>
            <a:off x="646111" y="295729"/>
            <a:ext cx="9404723" cy="767687"/>
          </a:xfrm>
        </p:spPr>
        <p:txBody>
          <a:bodyPr/>
          <a:lstStyle/>
          <a:p>
            <a:r>
              <a:rPr lang="en-US" sz="2800"/>
              <a:t>Favorite Part by Gender Identity</a:t>
            </a:r>
          </a:p>
        </p:txBody>
      </p:sp>
      <p:pic>
        <p:nvPicPr>
          <p:cNvPr id="5" name="Content Placeholder 4">
            <a:extLst>
              <a:ext uri="{FF2B5EF4-FFF2-40B4-BE49-F238E27FC236}">
                <a16:creationId xmlns:a16="http://schemas.microsoft.com/office/drawing/2014/main" id="{2AFB02D3-C4F3-BC63-13EE-68294550D08E}"/>
              </a:ext>
            </a:extLst>
          </p:cNvPr>
          <p:cNvPicPr>
            <a:picLocks noGrp="1" noChangeAspect="1"/>
          </p:cNvPicPr>
          <p:nvPr>
            <p:ph idx="1"/>
          </p:nvPr>
        </p:nvPicPr>
        <p:blipFill>
          <a:blip r:embed="rId2"/>
          <a:stretch>
            <a:fillRect/>
          </a:stretch>
        </p:blipFill>
        <p:spPr>
          <a:xfrm>
            <a:off x="130560" y="1148079"/>
            <a:ext cx="9186160" cy="5673805"/>
          </a:xfrm>
          <a:prstGeom prst="rect">
            <a:avLst/>
          </a:prstGeom>
        </p:spPr>
      </p:pic>
      <p:sp>
        <p:nvSpPr>
          <p:cNvPr id="4" name="Slide Number Placeholder 3">
            <a:extLst>
              <a:ext uri="{FF2B5EF4-FFF2-40B4-BE49-F238E27FC236}">
                <a16:creationId xmlns:a16="http://schemas.microsoft.com/office/drawing/2014/main" id="{0CFEA979-A2E5-0AD8-E2C7-B8C0E5DD181B}"/>
              </a:ext>
            </a:extLst>
          </p:cNvPr>
          <p:cNvSpPr>
            <a:spLocks noGrp="1"/>
          </p:cNvSpPr>
          <p:nvPr>
            <p:ph type="sldNum" sz="quarter" idx="12"/>
          </p:nvPr>
        </p:nvSpPr>
        <p:spPr/>
        <p:txBody>
          <a:bodyPr/>
          <a:lstStyle/>
          <a:p>
            <a:fld id="{5AF9F84A-4CF8-4ACD-9777-E31CF1514E9D}" type="slidenum">
              <a:rPr lang="en-US" smtClean="0"/>
              <a:t>45</a:t>
            </a:fld>
            <a:endParaRPr lang="en-US"/>
          </a:p>
        </p:txBody>
      </p:sp>
      <p:sp>
        <p:nvSpPr>
          <p:cNvPr id="6" name="TextBox 5">
            <a:extLst>
              <a:ext uri="{FF2B5EF4-FFF2-40B4-BE49-F238E27FC236}">
                <a16:creationId xmlns:a16="http://schemas.microsoft.com/office/drawing/2014/main" id="{37013B43-CBAD-B885-1DCE-AE9A945B7A94}"/>
              </a:ext>
            </a:extLst>
          </p:cNvPr>
          <p:cNvSpPr txBox="1"/>
          <p:nvPr/>
        </p:nvSpPr>
        <p:spPr>
          <a:xfrm>
            <a:off x="9509760" y="1432560"/>
            <a:ext cx="2551680" cy="5478423"/>
          </a:xfrm>
          <a:prstGeom prst="rect">
            <a:avLst/>
          </a:prstGeom>
          <a:noFill/>
        </p:spPr>
        <p:txBody>
          <a:bodyPr wrap="square" rtlCol="0">
            <a:spAutoFit/>
          </a:bodyPr>
          <a:lstStyle/>
          <a:p>
            <a:pPr marL="285750" indent="-285750">
              <a:buFont typeface="Wingdings" panose="05000000000000000000" pitchFamily="2" charset="2"/>
              <a:buChar char="§"/>
            </a:pPr>
            <a:r>
              <a:rPr lang="en-US" sz="1400"/>
              <a:t>The play itself was the favorite part for 78% of the males,73% of the females,68% for those who did not respond and 72% of the queer gender.</a:t>
            </a:r>
          </a:p>
          <a:p>
            <a:pPr marL="285750" indent="-285750">
              <a:buFont typeface="Wingdings" panose="05000000000000000000" pitchFamily="2" charset="2"/>
              <a:buChar char="§"/>
            </a:pPr>
            <a:endParaRPr lang="en-US" sz="1400"/>
          </a:p>
          <a:p>
            <a:pPr marL="285750" indent="-285750">
              <a:buFont typeface="Wingdings" panose="05000000000000000000" pitchFamily="2" charset="2"/>
              <a:buChar char="§"/>
            </a:pPr>
            <a:r>
              <a:rPr lang="en-US" sz="1400"/>
              <a:t>Talkback/question and answer was the favorite part for 12% for the females.14% for those who did not disclose their gender identify and !% for the queer gender.</a:t>
            </a:r>
          </a:p>
          <a:p>
            <a:pPr marL="285750" indent="-285750">
              <a:buFont typeface="Wingdings" panose="05000000000000000000" pitchFamily="2" charset="2"/>
              <a:buChar char="§"/>
            </a:pPr>
            <a:endParaRPr lang="en-US" sz="1400"/>
          </a:p>
          <a:p>
            <a:pPr marL="285750" indent="-285750">
              <a:buFont typeface="Wingdings" panose="05000000000000000000" pitchFamily="2" charset="2"/>
              <a:buChar char="§"/>
            </a:pPr>
            <a:r>
              <a:rPr lang="en-US" sz="1400"/>
              <a:t>Hearing personal stories was the favorite part for 8% of the males.12% for females, 14% for those who did not disclose their identify and 1% of the queer gender.</a:t>
            </a:r>
          </a:p>
          <a:p>
            <a:endParaRPr lang="en-IN" sz="1400"/>
          </a:p>
        </p:txBody>
      </p:sp>
    </p:spTree>
    <p:extLst>
      <p:ext uri="{BB962C8B-B14F-4D97-AF65-F5344CB8AC3E}">
        <p14:creationId xmlns:p14="http://schemas.microsoft.com/office/powerpoint/2010/main" val="6142245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D53DC-7E0F-A022-CD80-737B842593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0AEAAE-02FA-99C1-6611-66CEC1597943}"/>
              </a:ext>
            </a:extLst>
          </p:cNvPr>
          <p:cNvSpPr>
            <a:spLocks noGrp="1"/>
          </p:cNvSpPr>
          <p:nvPr>
            <p:ph type="title"/>
          </p:nvPr>
        </p:nvSpPr>
        <p:spPr>
          <a:xfrm>
            <a:off x="646111" y="177193"/>
            <a:ext cx="9404723" cy="767687"/>
          </a:xfrm>
        </p:spPr>
        <p:txBody>
          <a:bodyPr/>
          <a:lstStyle/>
          <a:p>
            <a:r>
              <a:rPr lang="en-US" sz="2800"/>
              <a:t>New Learning by Gender Identity</a:t>
            </a:r>
          </a:p>
        </p:txBody>
      </p:sp>
      <p:sp>
        <p:nvSpPr>
          <p:cNvPr id="4" name="Slide Number Placeholder 3">
            <a:extLst>
              <a:ext uri="{FF2B5EF4-FFF2-40B4-BE49-F238E27FC236}">
                <a16:creationId xmlns:a16="http://schemas.microsoft.com/office/drawing/2014/main" id="{646D981D-CB93-21E9-2D0F-19D4C00CAB8D}"/>
              </a:ext>
            </a:extLst>
          </p:cNvPr>
          <p:cNvSpPr>
            <a:spLocks noGrp="1"/>
          </p:cNvSpPr>
          <p:nvPr>
            <p:ph type="sldNum" sz="quarter" idx="12"/>
          </p:nvPr>
        </p:nvSpPr>
        <p:spPr/>
        <p:txBody>
          <a:bodyPr/>
          <a:lstStyle/>
          <a:p>
            <a:fld id="{5AF9F84A-4CF8-4ACD-9777-E31CF1514E9D}" type="slidenum">
              <a:rPr lang="en-US" smtClean="0"/>
              <a:t>46</a:t>
            </a:fld>
            <a:endParaRPr lang="en-US"/>
          </a:p>
        </p:txBody>
      </p:sp>
      <p:pic>
        <p:nvPicPr>
          <p:cNvPr id="3" name="Content Placeholder 2" descr="A graph of different colored squares&#10;&#10;Description automatically generated">
            <a:extLst>
              <a:ext uri="{FF2B5EF4-FFF2-40B4-BE49-F238E27FC236}">
                <a16:creationId xmlns:a16="http://schemas.microsoft.com/office/drawing/2014/main" id="{EF3A3E27-C478-C1A5-74A1-726BEECABBCA}"/>
              </a:ext>
            </a:extLst>
          </p:cNvPr>
          <p:cNvPicPr>
            <a:picLocks noGrp="1" noChangeAspect="1"/>
          </p:cNvPicPr>
          <p:nvPr>
            <p:ph idx="1"/>
          </p:nvPr>
        </p:nvPicPr>
        <p:blipFill>
          <a:blip r:embed="rId2"/>
          <a:stretch>
            <a:fillRect/>
          </a:stretch>
        </p:blipFill>
        <p:spPr>
          <a:xfrm>
            <a:off x="230684" y="952253"/>
            <a:ext cx="8307417" cy="5693647"/>
          </a:xfrm>
        </p:spPr>
      </p:pic>
      <p:sp>
        <p:nvSpPr>
          <p:cNvPr id="5" name="TextBox 4">
            <a:extLst>
              <a:ext uri="{FF2B5EF4-FFF2-40B4-BE49-F238E27FC236}">
                <a16:creationId xmlns:a16="http://schemas.microsoft.com/office/drawing/2014/main" id="{46FEEB32-B5FD-058A-2F9B-C8E0A3DE982F}"/>
              </a:ext>
            </a:extLst>
          </p:cNvPr>
          <p:cNvSpPr txBox="1"/>
          <p:nvPr/>
        </p:nvSpPr>
        <p:spPr>
          <a:xfrm>
            <a:off x="8976548" y="1441215"/>
            <a:ext cx="2743200"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3464" indent="-283464">
              <a:buFont typeface="Wingdings"/>
              <a:buChar char="§"/>
            </a:pPr>
            <a:r>
              <a:rPr lang="en-US" sz="1200"/>
              <a:t>49% respondent Agreed by Cisgender male for new learning about Substance use disorder compared to 48% in  cisgender female, 36% represent both others and Gender queer.</a:t>
            </a:r>
          </a:p>
          <a:p>
            <a:pPr marL="283464" indent="-283464"/>
            <a:endParaRPr lang="en-IN"/>
          </a:p>
          <a:p>
            <a:pPr marL="283464" indent="-283464">
              <a:buFont typeface="Wingdings"/>
              <a:buChar char="§"/>
            </a:pPr>
            <a:r>
              <a:rPr lang="en-US" sz="1200"/>
              <a:t>The neither agree nor disagree respondents 29% by other/prefer not to identity, 23% in cisgender male, 21% in cisgender female and 19% in Genderqueer.</a:t>
            </a:r>
          </a:p>
          <a:p>
            <a:pPr marL="283464" indent="-283464"/>
            <a:endParaRPr lang="en-IN"/>
          </a:p>
          <a:p>
            <a:pPr marL="283464" indent="-283464">
              <a:buFont typeface="Wingdings"/>
              <a:buChar char="§"/>
            </a:pPr>
            <a:r>
              <a:rPr lang="en-US" sz="1200"/>
              <a:t>Strongly Agree was the new learning in Genderqueer, 23% for other/prefer not to identity, 22% of Cisgender female and 19% for the Cisgender male.</a:t>
            </a:r>
          </a:p>
        </p:txBody>
      </p:sp>
    </p:spTree>
    <p:extLst>
      <p:ext uri="{BB962C8B-B14F-4D97-AF65-F5344CB8AC3E}">
        <p14:creationId xmlns:p14="http://schemas.microsoft.com/office/powerpoint/2010/main" val="40068927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FB5CC1-5B48-7828-8712-2BE8D26E12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7DD79F-F222-9D34-EBC1-03373DDD38C6}"/>
              </a:ext>
            </a:extLst>
          </p:cNvPr>
          <p:cNvSpPr>
            <a:spLocks noGrp="1"/>
          </p:cNvSpPr>
          <p:nvPr>
            <p:ph type="title"/>
          </p:nvPr>
        </p:nvSpPr>
        <p:spPr>
          <a:xfrm>
            <a:off x="646111" y="295730"/>
            <a:ext cx="9404723" cy="540612"/>
          </a:xfrm>
        </p:spPr>
        <p:txBody>
          <a:bodyPr/>
          <a:lstStyle/>
          <a:p>
            <a:r>
              <a:rPr lang="en-US" sz="2800"/>
              <a:t>Identify Resources by Gender Identity</a:t>
            </a:r>
          </a:p>
        </p:txBody>
      </p:sp>
      <p:sp>
        <p:nvSpPr>
          <p:cNvPr id="4" name="Slide Number Placeholder 3">
            <a:extLst>
              <a:ext uri="{FF2B5EF4-FFF2-40B4-BE49-F238E27FC236}">
                <a16:creationId xmlns:a16="http://schemas.microsoft.com/office/drawing/2014/main" id="{C4A65E7E-9D73-8F40-4A8F-194747042F30}"/>
              </a:ext>
            </a:extLst>
          </p:cNvPr>
          <p:cNvSpPr>
            <a:spLocks noGrp="1"/>
          </p:cNvSpPr>
          <p:nvPr>
            <p:ph type="sldNum" sz="quarter" idx="12"/>
          </p:nvPr>
        </p:nvSpPr>
        <p:spPr/>
        <p:txBody>
          <a:bodyPr/>
          <a:lstStyle/>
          <a:p>
            <a:fld id="{5AF9F84A-4CF8-4ACD-9777-E31CF1514E9D}" type="slidenum">
              <a:rPr lang="en-US" smtClean="0"/>
              <a:t>47</a:t>
            </a:fld>
            <a:endParaRPr lang="en-US"/>
          </a:p>
        </p:txBody>
      </p:sp>
      <p:sp>
        <p:nvSpPr>
          <p:cNvPr id="6" name="TextBox 5">
            <a:extLst>
              <a:ext uri="{FF2B5EF4-FFF2-40B4-BE49-F238E27FC236}">
                <a16:creationId xmlns:a16="http://schemas.microsoft.com/office/drawing/2014/main" id="{C047F009-25EB-A552-9B94-6AB44E92EBD6}"/>
              </a:ext>
            </a:extLst>
          </p:cNvPr>
          <p:cNvSpPr txBox="1"/>
          <p:nvPr/>
        </p:nvSpPr>
        <p:spPr>
          <a:xfrm>
            <a:off x="9565157" y="1500705"/>
            <a:ext cx="2417987" cy="3970318"/>
          </a:xfrm>
          <a:prstGeom prst="rect">
            <a:avLst/>
          </a:prstGeom>
          <a:noFill/>
        </p:spPr>
        <p:txBody>
          <a:bodyPr wrap="square" lIns="91440" tIns="45720" rIns="91440" bIns="45720" rtlCol="0" anchor="t">
            <a:spAutoFit/>
          </a:bodyPr>
          <a:lstStyle/>
          <a:p>
            <a:pPr marL="171450" indent="-171450">
              <a:buFont typeface="Wingdings" panose="05000000000000000000" pitchFamily="2" charset="2"/>
              <a:buChar char="§"/>
            </a:pPr>
            <a:r>
              <a:rPr lang="en-US" sz="1200" dirty="0"/>
              <a:t>The Agree identifying resources regarding the substance use for 41% of the Cisgender male, 40% for other, 28% of Gender queer and 25% in Cisgender female.</a:t>
            </a:r>
            <a:endParaRPr lang="en-US" dirty="0"/>
          </a:p>
          <a:p>
            <a:endParaRPr lang="en-US" dirty="0"/>
          </a:p>
          <a:p>
            <a:pPr marL="171450" indent="-171450">
              <a:buFont typeface="Wingdings" panose="05000000000000000000" pitchFamily="2" charset="2"/>
              <a:buChar char="§"/>
            </a:pPr>
            <a:r>
              <a:rPr lang="en-US" sz="1200" dirty="0"/>
              <a:t>Neither Agree nor disagree was the favorite play for 35%% for others, 28% for male, 25% for genderqueer and 24%in Disagree.</a:t>
            </a:r>
            <a:endParaRPr lang="en-US" dirty="0"/>
          </a:p>
          <a:p>
            <a:endParaRPr lang="en-US" dirty="0"/>
          </a:p>
          <a:p>
            <a:pPr marL="171450" indent="-171450">
              <a:buFont typeface="Wingdings" panose="05000000000000000000" pitchFamily="2" charset="2"/>
              <a:buChar char="§"/>
            </a:pPr>
            <a:r>
              <a:rPr lang="en-US" sz="1200" dirty="0"/>
              <a:t>Strongly agree was the favorite play for 28% of Genderqueer, 25% of female, 17% for male and 11% in others.</a:t>
            </a:r>
            <a:endParaRPr lang="en-US" dirty="0"/>
          </a:p>
          <a:p>
            <a:pPr marL="285750" indent="-285750">
              <a:buFont typeface="Wingdings" panose="05000000000000000000" pitchFamily="2" charset="2"/>
              <a:buChar char="§"/>
            </a:pPr>
            <a:endParaRPr lang="en-US" sz="1200" dirty="0"/>
          </a:p>
        </p:txBody>
      </p:sp>
      <p:pic>
        <p:nvPicPr>
          <p:cNvPr id="5" name="Picture 4">
            <a:extLst>
              <a:ext uri="{FF2B5EF4-FFF2-40B4-BE49-F238E27FC236}">
                <a16:creationId xmlns:a16="http://schemas.microsoft.com/office/drawing/2014/main" id="{E82A37E5-79CC-F353-81F4-3DCA6482E4EB}"/>
              </a:ext>
            </a:extLst>
          </p:cNvPr>
          <p:cNvPicPr>
            <a:picLocks noChangeAspect="1"/>
          </p:cNvPicPr>
          <p:nvPr/>
        </p:nvPicPr>
        <p:blipFill>
          <a:blip r:embed="rId2"/>
          <a:stretch>
            <a:fillRect/>
          </a:stretch>
        </p:blipFill>
        <p:spPr>
          <a:xfrm>
            <a:off x="360975" y="927227"/>
            <a:ext cx="9130857" cy="5635043"/>
          </a:xfrm>
          <a:prstGeom prst="rect">
            <a:avLst/>
          </a:prstGeom>
        </p:spPr>
      </p:pic>
    </p:spTree>
    <p:extLst>
      <p:ext uri="{BB962C8B-B14F-4D97-AF65-F5344CB8AC3E}">
        <p14:creationId xmlns:p14="http://schemas.microsoft.com/office/powerpoint/2010/main" val="427189035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1957FF-F35B-A98F-28AA-685083D17E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46F5FA-54CF-730B-700B-28E9ED58A817}"/>
              </a:ext>
            </a:extLst>
          </p:cNvPr>
          <p:cNvSpPr>
            <a:spLocks noGrp="1"/>
          </p:cNvSpPr>
          <p:nvPr>
            <p:ph type="title"/>
          </p:nvPr>
        </p:nvSpPr>
        <p:spPr>
          <a:xfrm>
            <a:off x="646111" y="295729"/>
            <a:ext cx="9404723" cy="618671"/>
          </a:xfrm>
        </p:spPr>
        <p:txBody>
          <a:bodyPr/>
          <a:lstStyle/>
          <a:p>
            <a:r>
              <a:rPr lang="en-US" sz="2800"/>
              <a:t>Continue Conversation by Gender Identity</a:t>
            </a:r>
          </a:p>
        </p:txBody>
      </p:sp>
      <p:sp>
        <p:nvSpPr>
          <p:cNvPr id="4" name="Slide Number Placeholder 3">
            <a:extLst>
              <a:ext uri="{FF2B5EF4-FFF2-40B4-BE49-F238E27FC236}">
                <a16:creationId xmlns:a16="http://schemas.microsoft.com/office/drawing/2014/main" id="{B890832A-D646-F99A-1092-88DFFA100272}"/>
              </a:ext>
            </a:extLst>
          </p:cNvPr>
          <p:cNvSpPr>
            <a:spLocks noGrp="1"/>
          </p:cNvSpPr>
          <p:nvPr>
            <p:ph type="sldNum" sz="quarter" idx="12"/>
          </p:nvPr>
        </p:nvSpPr>
        <p:spPr/>
        <p:txBody>
          <a:bodyPr/>
          <a:lstStyle/>
          <a:p>
            <a:fld id="{5AF9F84A-4CF8-4ACD-9777-E31CF1514E9D}" type="slidenum">
              <a:rPr lang="en-US" smtClean="0"/>
              <a:t>48</a:t>
            </a:fld>
            <a:endParaRPr lang="en-US"/>
          </a:p>
        </p:txBody>
      </p:sp>
      <p:pic>
        <p:nvPicPr>
          <p:cNvPr id="3" name="Content Placeholder 2" descr="A graph with different colored squares&#10;&#10;Description automatically generated">
            <a:extLst>
              <a:ext uri="{FF2B5EF4-FFF2-40B4-BE49-F238E27FC236}">
                <a16:creationId xmlns:a16="http://schemas.microsoft.com/office/drawing/2014/main" id="{3DA08E38-06AC-C334-6ACB-498AA8A18DBE}"/>
              </a:ext>
            </a:extLst>
          </p:cNvPr>
          <p:cNvPicPr>
            <a:picLocks noGrp="1" noChangeAspect="1"/>
          </p:cNvPicPr>
          <p:nvPr>
            <p:ph idx="1"/>
          </p:nvPr>
        </p:nvPicPr>
        <p:blipFill>
          <a:blip r:embed="rId2"/>
          <a:stretch>
            <a:fillRect/>
          </a:stretch>
        </p:blipFill>
        <p:spPr>
          <a:xfrm>
            <a:off x="436566" y="1092235"/>
            <a:ext cx="8634899" cy="5482540"/>
          </a:xfrm>
        </p:spPr>
      </p:pic>
      <p:sp>
        <p:nvSpPr>
          <p:cNvPr id="5" name="TextBox 4">
            <a:extLst>
              <a:ext uri="{FF2B5EF4-FFF2-40B4-BE49-F238E27FC236}">
                <a16:creationId xmlns:a16="http://schemas.microsoft.com/office/drawing/2014/main" id="{369BC864-F50A-51FD-B643-2076AC1A9470}"/>
              </a:ext>
            </a:extLst>
          </p:cNvPr>
          <p:cNvSpPr txBox="1"/>
          <p:nvPr/>
        </p:nvSpPr>
        <p:spPr>
          <a:xfrm>
            <a:off x="9082581" y="1367391"/>
            <a:ext cx="2827866" cy="49424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3464" indent="-283464">
              <a:buFont typeface="Wingdings"/>
              <a:buChar char="§"/>
            </a:pPr>
            <a:r>
              <a:rPr lang="en-US" sz="1200"/>
              <a:t>The Agree continue the conversation of the substance use for 35% of the Cisgender female, 32%% for Male, 25% of other and 18% in Gender queer.</a:t>
            </a:r>
          </a:p>
          <a:p>
            <a:endParaRPr lang="en-IN"/>
          </a:p>
          <a:p>
            <a:pPr marL="283464" indent="-283464">
              <a:buFont typeface="Wingdings"/>
              <a:buChar char="§"/>
            </a:pPr>
            <a:r>
              <a:rPr lang="en-US" sz="1200"/>
              <a:t>No response, 45% by Gender queer, 39% for other, 26% for Cisgender female and 24% of Cisgender male.</a:t>
            </a:r>
          </a:p>
          <a:p>
            <a:pPr marL="283464" indent="-283464"/>
            <a:endParaRPr lang="en-IN"/>
          </a:p>
          <a:p>
            <a:pPr marL="283464" indent="-283464">
              <a:buFont typeface="Wingdings"/>
              <a:buChar char="§"/>
            </a:pPr>
            <a:r>
              <a:rPr lang="en-US" sz="1200"/>
              <a:t>Neither agree nor disagree for continue conversation, 21% by both Cisgender male and others, 18% responds by both category Cisgender female and Genderqueer.</a:t>
            </a:r>
          </a:p>
          <a:p>
            <a:pPr marL="283464" indent="-283464"/>
            <a:endParaRPr lang="en-IN"/>
          </a:p>
          <a:p>
            <a:pPr marL="283464" indent="-283464">
              <a:buFont typeface="Wingdings"/>
              <a:buChar char="§"/>
            </a:pPr>
            <a:r>
              <a:rPr lang="en-US" sz="1200"/>
              <a:t>Strongly Agree response, 18% for Genderqueer, 15% for Cisgender female, 24% for Cisgender male and 9% of other.</a:t>
            </a:r>
          </a:p>
        </p:txBody>
      </p:sp>
    </p:spTree>
    <p:extLst>
      <p:ext uri="{BB962C8B-B14F-4D97-AF65-F5344CB8AC3E}">
        <p14:creationId xmlns:p14="http://schemas.microsoft.com/office/powerpoint/2010/main" val="164173022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FF01B0-1813-B4D7-B810-5B7FA4DB86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55741D-11B5-3ADA-5839-CAD87D0F914A}"/>
              </a:ext>
            </a:extLst>
          </p:cNvPr>
          <p:cNvSpPr>
            <a:spLocks noGrp="1"/>
          </p:cNvSpPr>
          <p:nvPr>
            <p:ph type="title"/>
          </p:nvPr>
        </p:nvSpPr>
        <p:spPr>
          <a:xfrm>
            <a:off x="646111" y="295729"/>
            <a:ext cx="9404723" cy="567871"/>
          </a:xfrm>
        </p:spPr>
        <p:txBody>
          <a:bodyPr/>
          <a:lstStyle/>
          <a:p>
            <a:r>
              <a:rPr lang="en-US" sz="2800"/>
              <a:t>Change Opinion by Gender Identity</a:t>
            </a:r>
          </a:p>
        </p:txBody>
      </p:sp>
      <p:sp>
        <p:nvSpPr>
          <p:cNvPr id="4" name="Slide Number Placeholder 3">
            <a:extLst>
              <a:ext uri="{FF2B5EF4-FFF2-40B4-BE49-F238E27FC236}">
                <a16:creationId xmlns:a16="http://schemas.microsoft.com/office/drawing/2014/main" id="{357B8B43-9455-3C3D-7B26-FA357C243124}"/>
              </a:ext>
            </a:extLst>
          </p:cNvPr>
          <p:cNvSpPr>
            <a:spLocks noGrp="1"/>
          </p:cNvSpPr>
          <p:nvPr>
            <p:ph type="sldNum" sz="quarter" idx="12"/>
          </p:nvPr>
        </p:nvSpPr>
        <p:spPr/>
        <p:txBody>
          <a:bodyPr/>
          <a:lstStyle/>
          <a:p>
            <a:fld id="{5AF9F84A-4CF8-4ACD-9777-E31CF1514E9D}" type="slidenum">
              <a:rPr lang="en-US" smtClean="0"/>
              <a:t>49</a:t>
            </a:fld>
            <a:endParaRPr lang="en-US"/>
          </a:p>
        </p:txBody>
      </p:sp>
      <p:sp>
        <p:nvSpPr>
          <p:cNvPr id="6" name="TextBox 5">
            <a:extLst>
              <a:ext uri="{FF2B5EF4-FFF2-40B4-BE49-F238E27FC236}">
                <a16:creationId xmlns:a16="http://schemas.microsoft.com/office/drawing/2014/main" id="{980ED645-77FE-43EE-431F-162AE6CDD0DC}"/>
              </a:ext>
            </a:extLst>
          </p:cNvPr>
          <p:cNvSpPr txBox="1"/>
          <p:nvPr/>
        </p:nvSpPr>
        <p:spPr>
          <a:xfrm>
            <a:off x="9509759" y="1422399"/>
            <a:ext cx="2595995" cy="4985980"/>
          </a:xfrm>
          <a:prstGeom prst="rect">
            <a:avLst/>
          </a:prstGeom>
          <a:noFill/>
        </p:spPr>
        <p:txBody>
          <a:bodyPr wrap="square" lIns="91440" tIns="45720" rIns="91440" bIns="45720" rtlCol="0" anchor="t">
            <a:spAutoFit/>
          </a:bodyPr>
          <a:lstStyle/>
          <a:p>
            <a:pPr marL="171450" indent="-171450">
              <a:buFont typeface="Wingdings" panose="05000000000000000000" pitchFamily="2" charset="2"/>
              <a:buChar char="§"/>
            </a:pPr>
            <a:r>
              <a:rPr lang="en-IN" sz="1200" dirty="0"/>
              <a:t>Both  Cisgender male/man/boy and female /woman/girl where 44-43% response Yes  which change opinion on Substance Use Disorder compared to 8% others/prefer not to identity and 6% Genderqueer, gender non-binary.</a:t>
            </a:r>
            <a:endParaRPr lang="en-US" dirty="0"/>
          </a:p>
          <a:p>
            <a:pPr marL="285750" indent="-285750">
              <a:buFont typeface="Wingdings" panose="05000000000000000000" pitchFamily="2" charset="2"/>
              <a:buChar char="§"/>
            </a:pPr>
            <a:endParaRPr lang="en-IN" dirty="0"/>
          </a:p>
          <a:p>
            <a:pPr marL="171450" indent="-171450">
              <a:buFont typeface="Wingdings" panose="05000000000000000000" pitchFamily="2" charset="2"/>
              <a:buChar char="§"/>
            </a:pPr>
            <a:r>
              <a:rPr lang="en-IN" sz="1200" dirty="0"/>
              <a:t>44% commented No by Cisgender/male, 41% by Cisgender female, 10% by others and 3% in Genderqueer, gender non-binary.</a:t>
            </a:r>
            <a:endParaRPr lang="en-IN" dirty="0"/>
          </a:p>
          <a:p>
            <a:pPr marL="285750" indent="-285750">
              <a:buFont typeface="Wingdings" panose="05000000000000000000" pitchFamily="2" charset="2"/>
              <a:buChar char="§"/>
            </a:pPr>
            <a:endParaRPr lang="en-IN" dirty="0"/>
          </a:p>
          <a:p>
            <a:pPr marL="171450" indent="-171450">
              <a:buFont typeface="Wingdings" panose="05000000000000000000" pitchFamily="2" charset="2"/>
              <a:buChar char="§"/>
            </a:pPr>
            <a:r>
              <a:rPr lang="en-IN" sz="1200" dirty="0"/>
              <a:t>44% respondent Somewhat in Cisgender male/man, 43% in Cisgender/female/woman, 10% in other and 3% in Genderqueer, gender non-binary.</a:t>
            </a:r>
            <a:endParaRPr lang="en-IN" dirty="0"/>
          </a:p>
          <a:p>
            <a:endParaRPr lang="en-IN" dirty="0"/>
          </a:p>
          <a:p>
            <a:endParaRPr lang="en-IN" sz="1200" dirty="0"/>
          </a:p>
        </p:txBody>
      </p:sp>
      <p:pic>
        <p:nvPicPr>
          <p:cNvPr id="8" name="Content Placeholder 7" descr="A graph with different colored squares&#10;&#10;Description automatically generated">
            <a:extLst>
              <a:ext uri="{FF2B5EF4-FFF2-40B4-BE49-F238E27FC236}">
                <a16:creationId xmlns:a16="http://schemas.microsoft.com/office/drawing/2014/main" id="{CE2B45D0-2A25-EBD2-4EEC-00BAF8BD0008}"/>
              </a:ext>
            </a:extLst>
          </p:cNvPr>
          <p:cNvPicPr>
            <a:picLocks noGrp="1" noChangeAspect="1"/>
          </p:cNvPicPr>
          <p:nvPr>
            <p:ph idx="1"/>
          </p:nvPr>
        </p:nvPicPr>
        <p:blipFill>
          <a:blip r:embed="rId2"/>
          <a:stretch>
            <a:fillRect/>
          </a:stretch>
        </p:blipFill>
        <p:spPr>
          <a:xfrm>
            <a:off x="328763" y="863439"/>
            <a:ext cx="9029835" cy="5693650"/>
          </a:xfrm>
        </p:spPr>
      </p:pic>
    </p:spTree>
    <p:extLst>
      <p:ext uri="{BB962C8B-B14F-4D97-AF65-F5344CB8AC3E}">
        <p14:creationId xmlns:p14="http://schemas.microsoft.com/office/powerpoint/2010/main" val="41097188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C1AA6062-C2F6-53B6-0E9D-3D6C5987A3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1F3331-B356-DF82-5E31-3E0C4EE39AEB}"/>
              </a:ext>
            </a:extLst>
          </p:cNvPr>
          <p:cNvSpPr>
            <a:spLocks noGrp="1"/>
          </p:cNvSpPr>
          <p:nvPr>
            <p:ph type="title"/>
          </p:nvPr>
        </p:nvSpPr>
        <p:spPr>
          <a:xfrm>
            <a:off x="648929" y="1450259"/>
            <a:ext cx="3753599" cy="1442153"/>
          </a:xfrm>
        </p:spPr>
        <p:txBody>
          <a:bodyPr>
            <a:normAutofit/>
          </a:bodyPr>
          <a:lstStyle/>
          <a:p>
            <a:r>
              <a:rPr lang="en-US" sz="3600"/>
              <a:t>About Second Act Programs</a:t>
            </a:r>
          </a:p>
        </p:txBody>
      </p:sp>
      <p:sp>
        <p:nvSpPr>
          <p:cNvPr id="4" name="Slide Number Placeholder 3">
            <a:extLst>
              <a:ext uri="{FF2B5EF4-FFF2-40B4-BE49-F238E27FC236}">
                <a16:creationId xmlns:a16="http://schemas.microsoft.com/office/drawing/2014/main" id="{25DA929A-1DF8-0000-4960-E6D9BD3C6C4B}"/>
              </a:ext>
            </a:extLst>
          </p:cNvPr>
          <p:cNvSpPr>
            <a:spLocks noGrp="1"/>
          </p:cNvSpPr>
          <p:nvPr>
            <p:ph type="sldNum" sz="quarter" idx="12"/>
          </p:nvPr>
        </p:nvSpPr>
        <p:spPr>
          <a:xfrm>
            <a:off x="10352540" y="295729"/>
            <a:ext cx="838199" cy="767687"/>
          </a:xfrm>
        </p:spPr>
        <p:txBody>
          <a:bodyPr>
            <a:normAutofit/>
          </a:bodyPr>
          <a:lstStyle/>
          <a:p>
            <a:pPr>
              <a:spcAft>
                <a:spcPts val="600"/>
              </a:spcAft>
            </a:pPr>
            <a:fld id="{5AF9F84A-4CF8-4ACD-9777-E31CF1514E9D}" type="slidenum">
              <a:rPr lang="en-US" smtClean="0"/>
              <a:pPr>
                <a:spcAft>
                  <a:spcPts val="600"/>
                </a:spcAft>
              </a:pPr>
              <a:t>5</a:t>
            </a:fld>
            <a:endParaRPr lang="en-US"/>
          </a:p>
        </p:txBody>
      </p:sp>
      <p:sp>
        <p:nvSpPr>
          <p:cNvPr id="3" name="Content Placeholder 2">
            <a:extLst>
              <a:ext uri="{FF2B5EF4-FFF2-40B4-BE49-F238E27FC236}">
                <a16:creationId xmlns:a16="http://schemas.microsoft.com/office/drawing/2014/main" id="{F4FA3055-4325-FC2B-C965-3FED03F566C8}"/>
              </a:ext>
            </a:extLst>
          </p:cNvPr>
          <p:cNvSpPr>
            <a:spLocks noGrp="1"/>
          </p:cNvSpPr>
          <p:nvPr>
            <p:ph idx="1"/>
          </p:nvPr>
        </p:nvSpPr>
        <p:spPr>
          <a:xfrm>
            <a:off x="647700" y="3072385"/>
            <a:ext cx="3754987" cy="2947415"/>
          </a:xfrm>
        </p:spPr>
        <p:txBody>
          <a:bodyPr>
            <a:normAutofit/>
          </a:bodyPr>
          <a:lstStyle/>
          <a:p>
            <a:pPr marL="0" indent="0">
              <a:spcAft>
                <a:spcPts val="800"/>
              </a:spcAft>
              <a:buNone/>
            </a:pPr>
            <a:r>
              <a:rPr lang="en-US" sz="1800" b="1" kern="100">
                <a:latin typeface="Aptos" panose="020B0004020202020204" pitchFamily="34" charset="0"/>
                <a:cs typeface="Times New Roman" panose="02020603050405020304" pitchFamily="18" charset="0"/>
              </a:rPr>
              <a:t>ACT NOW!</a:t>
            </a:r>
          </a:p>
          <a:p>
            <a:r>
              <a:rPr lang="en-US" sz="1800">
                <a:latin typeface="montserrat" panose="00000500000000000000" pitchFamily="2" charset="0"/>
              </a:rPr>
              <a:t>Prevention-focused social emotional learning (SEL) curriculum taught that uses theatre techniques to teach the 5 core competencies of SEL, created and taught by a teaching artist in recovery</a:t>
            </a:r>
          </a:p>
        </p:txBody>
      </p:sp>
      <p:pic>
        <p:nvPicPr>
          <p:cNvPr id="6" name="Picture 5" descr="A group of people pointing at something&#10;&#10;Description automatically generated">
            <a:hlinkClick r:id="rId3" tgtFrame="&quot;_self&quot;"/>
            <a:extLst>
              <a:ext uri="{FF2B5EF4-FFF2-40B4-BE49-F238E27FC236}">
                <a16:creationId xmlns:a16="http://schemas.microsoft.com/office/drawing/2014/main" id="{FCBB2DB1-5F25-1B2D-D8E1-30F02AF2FC33}"/>
              </a:ext>
            </a:extLst>
          </p:cNvPr>
          <p:cNvPicPr>
            <a:picLocks noChangeAspect="1"/>
          </p:cNvPicPr>
          <p:nvPr/>
        </p:nvPicPr>
        <p:blipFill>
          <a:blip r:embed="rId4">
            <a:extLst>
              <a:ext uri="{28A0092B-C50C-407E-A947-70E740481C1C}">
                <a14:useLocalDpi xmlns:a14="http://schemas.microsoft.com/office/drawing/2010/main" val="0"/>
              </a:ext>
            </a:extLst>
          </a:blip>
          <a:srcRect l="11227" r="2" b="2"/>
          <a:stretch/>
        </p:blipFill>
        <p:spPr bwMode="auto">
          <a:xfrm>
            <a:off x="5050389" y="1447799"/>
            <a:ext cx="6493910" cy="4572001"/>
          </a:xfrm>
          <a:prstGeom prst="rect">
            <a:avLst/>
          </a:prstGeom>
          <a:noFill/>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40776711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532B3A-D16E-BA3F-833C-6A1AC7DC3F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9F8B78-BEAA-ED7D-4068-6CC2A15D7336}"/>
              </a:ext>
            </a:extLst>
          </p:cNvPr>
          <p:cNvSpPr>
            <a:spLocks noGrp="1"/>
          </p:cNvSpPr>
          <p:nvPr>
            <p:ph type="title"/>
          </p:nvPr>
        </p:nvSpPr>
        <p:spPr/>
        <p:txBody>
          <a:bodyPr/>
          <a:lstStyle/>
          <a:p>
            <a:pPr algn="ctr"/>
            <a:r>
              <a:rPr lang="en-US" dirty="0"/>
              <a:t>Conclusions</a:t>
            </a:r>
          </a:p>
        </p:txBody>
      </p:sp>
      <p:sp>
        <p:nvSpPr>
          <p:cNvPr id="3" name="Content Placeholder 2">
            <a:extLst>
              <a:ext uri="{FF2B5EF4-FFF2-40B4-BE49-F238E27FC236}">
                <a16:creationId xmlns:a16="http://schemas.microsoft.com/office/drawing/2014/main" id="{1D20D87D-FCD4-1D7C-520F-2AD4B003CF08}"/>
              </a:ext>
            </a:extLst>
          </p:cNvPr>
          <p:cNvSpPr>
            <a:spLocks noGrp="1"/>
          </p:cNvSpPr>
          <p:nvPr>
            <p:ph idx="1"/>
          </p:nvPr>
        </p:nvSpPr>
        <p:spPr>
          <a:xfrm>
            <a:off x="539641" y="1177330"/>
            <a:ext cx="11023773" cy="5123261"/>
          </a:xfrm>
        </p:spPr>
        <p:txBody>
          <a:bodyPr vert="horz" lIns="91440" tIns="45720" rIns="91440" bIns="45720" rtlCol="0" anchor="t">
            <a:normAutofit/>
          </a:bodyPr>
          <a:lstStyle/>
          <a:p>
            <a:r>
              <a:rPr lang="en-US" dirty="0">
                <a:ea typeface="+mj-lt"/>
                <a:cs typeface="+mj-lt"/>
              </a:rPr>
              <a:t>The play was the favorite component for the majority, with over 70% of respondents across most groups ranking it as their top choice. This suggests that the play is an effective medium for delivering impactful messages on substance use disorders.</a:t>
            </a:r>
          </a:p>
          <a:p>
            <a:pPr>
              <a:buClr>
                <a:srgbClr val="8AD0D6"/>
              </a:buClr>
            </a:pPr>
            <a:r>
              <a:rPr lang="en-US" dirty="0">
                <a:ea typeface="+mj-lt"/>
                <a:cs typeface="+mj-lt"/>
              </a:rPr>
              <a:t>Activities such as talkback sessions and personal storytelling resonated far less with participants, especially among queer gender respondents. These components need improvement in terms of structure and relatability to broaden their appeal.</a:t>
            </a:r>
          </a:p>
          <a:p>
            <a:pPr>
              <a:buClr>
                <a:srgbClr val="8AD0D6"/>
              </a:buClr>
            </a:pPr>
            <a:r>
              <a:rPr lang="en-US" dirty="0">
                <a:ea typeface="+mj-lt"/>
                <a:cs typeface="+mj-lt"/>
              </a:rPr>
              <a:t>Cisgender males and females demonstrated higher levels of agreement regarding new learning about SUD (48–49%). However, only 36% of "others" and genderqueer respondents agreed, highlighting a gap in effectiveness for these groups.</a:t>
            </a:r>
            <a:endParaRPr lang="en-US" dirty="0"/>
          </a:p>
          <a:p>
            <a:pPr>
              <a:buClr>
                <a:srgbClr val="8AD0D6"/>
              </a:buClr>
            </a:pPr>
            <a:r>
              <a:rPr lang="en-US" dirty="0">
                <a:ea typeface="+mj-lt"/>
                <a:cs typeface="+mj-lt"/>
              </a:rPr>
              <a:t>A majority of cisgender participants (64% female and 58% male) felt confident identifying at least two resources related to substance use or harm reduction. However, neutrality (24–28%) and disagreement (12–13%) among others suggest a need for better resource communication.</a:t>
            </a:r>
            <a:endParaRPr lang="en-US" dirty="0"/>
          </a:p>
          <a:p>
            <a:pPr>
              <a:buClr>
                <a:srgbClr val="8AD0D6"/>
              </a:buClr>
            </a:pPr>
            <a:endParaRPr lang="en-US" dirty="0"/>
          </a:p>
          <a:p>
            <a:pPr>
              <a:buClr>
                <a:srgbClr val="8AD0D6"/>
              </a:buClr>
            </a:pPr>
            <a:endParaRPr lang="en-US" dirty="0"/>
          </a:p>
        </p:txBody>
      </p:sp>
      <p:sp>
        <p:nvSpPr>
          <p:cNvPr id="4" name="Slide Number Placeholder 3">
            <a:extLst>
              <a:ext uri="{FF2B5EF4-FFF2-40B4-BE49-F238E27FC236}">
                <a16:creationId xmlns:a16="http://schemas.microsoft.com/office/drawing/2014/main" id="{9977E594-A1C0-992F-CA2F-22BD176F8903}"/>
              </a:ext>
            </a:extLst>
          </p:cNvPr>
          <p:cNvSpPr>
            <a:spLocks noGrp="1"/>
          </p:cNvSpPr>
          <p:nvPr>
            <p:ph type="sldNum" sz="quarter" idx="12"/>
          </p:nvPr>
        </p:nvSpPr>
        <p:spPr/>
        <p:txBody>
          <a:bodyPr/>
          <a:lstStyle/>
          <a:p>
            <a:fld id="{5AF9F84A-4CF8-4ACD-9777-E31CF1514E9D}" type="slidenum">
              <a:rPr lang="en-US" smtClean="0"/>
              <a:t>50</a:t>
            </a:fld>
            <a:endParaRPr lang="en-US"/>
          </a:p>
        </p:txBody>
      </p:sp>
    </p:spTree>
    <p:extLst>
      <p:ext uri="{BB962C8B-B14F-4D97-AF65-F5344CB8AC3E}">
        <p14:creationId xmlns:p14="http://schemas.microsoft.com/office/powerpoint/2010/main" val="273220379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EEFF90-7C4C-82D1-43BE-05C9284C3B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0F248B-AC27-85C9-596E-438CD855D2DF}"/>
              </a:ext>
            </a:extLst>
          </p:cNvPr>
          <p:cNvSpPr>
            <a:spLocks noGrp="1"/>
          </p:cNvSpPr>
          <p:nvPr>
            <p:ph type="title"/>
          </p:nvPr>
        </p:nvSpPr>
        <p:spPr/>
        <p:txBody>
          <a:bodyPr/>
          <a:lstStyle/>
          <a:p>
            <a:pPr algn="ctr"/>
            <a:r>
              <a:rPr lang="en-US"/>
              <a:t>Recommendations</a:t>
            </a:r>
          </a:p>
        </p:txBody>
      </p:sp>
      <p:sp>
        <p:nvSpPr>
          <p:cNvPr id="3" name="Content Placeholder 2">
            <a:extLst>
              <a:ext uri="{FF2B5EF4-FFF2-40B4-BE49-F238E27FC236}">
                <a16:creationId xmlns:a16="http://schemas.microsoft.com/office/drawing/2014/main" id="{DF85E69B-D8AF-CC92-1D5F-B4BA3225096C}"/>
              </a:ext>
            </a:extLst>
          </p:cNvPr>
          <p:cNvSpPr>
            <a:spLocks noGrp="1"/>
          </p:cNvSpPr>
          <p:nvPr>
            <p:ph idx="1"/>
          </p:nvPr>
        </p:nvSpPr>
        <p:spPr>
          <a:xfrm>
            <a:off x="518765" y="1260837"/>
            <a:ext cx="10668869" cy="5029316"/>
          </a:xfrm>
        </p:spPr>
        <p:txBody>
          <a:bodyPr vert="horz" lIns="91440" tIns="45720" rIns="91440" bIns="45720" rtlCol="0" anchor="t">
            <a:normAutofit/>
          </a:bodyPr>
          <a:lstStyle/>
          <a:p>
            <a:pPr>
              <a:buNone/>
            </a:pPr>
            <a:r>
              <a:rPr lang="en-US" b="1" dirty="0">
                <a:ea typeface="+mj-lt"/>
                <a:cs typeface="+mj-lt"/>
              </a:rPr>
              <a:t>Enhance Engagement with the Play</a:t>
            </a:r>
            <a:endParaRPr lang="en-US" dirty="0"/>
          </a:p>
          <a:p>
            <a:pPr>
              <a:buClr>
                <a:srgbClr val="8AD0D6"/>
              </a:buClr>
              <a:buFont typeface="Wingdings 3"/>
              <a:buChar char=""/>
            </a:pPr>
            <a:r>
              <a:rPr lang="en-US" dirty="0">
                <a:ea typeface="+mj-lt"/>
                <a:cs typeface="+mj-lt"/>
              </a:rPr>
              <a:t>Since the play was overwhelmingly the favorite part for all gender groups, continue using it as the central component of programming.</a:t>
            </a:r>
            <a:endParaRPr lang="en-US" dirty="0"/>
          </a:p>
          <a:p>
            <a:pPr>
              <a:buNone/>
            </a:pPr>
            <a:r>
              <a:rPr lang="en-US" b="1" dirty="0">
                <a:ea typeface="+mj-lt"/>
                <a:cs typeface="+mj-lt"/>
              </a:rPr>
              <a:t>Improve Talkback and Q&amp;A Sessions</a:t>
            </a:r>
            <a:endParaRPr lang="en-US" dirty="0"/>
          </a:p>
          <a:p>
            <a:pPr>
              <a:buClr>
                <a:srgbClr val="8AD0D6"/>
              </a:buClr>
              <a:buFont typeface="Wingdings 3"/>
              <a:buChar char=""/>
            </a:pPr>
            <a:r>
              <a:rPr lang="en-US" dirty="0">
                <a:ea typeface="+mj-lt"/>
                <a:cs typeface="+mj-lt"/>
              </a:rPr>
              <a:t>With low preference (12–14%) for these sessions, consider redesigning the format to be more engaging</a:t>
            </a:r>
            <a:endParaRPr lang="en-US" dirty="0"/>
          </a:p>
          <a:p>
            <a:pPr>
              <a:buNone/>
            </a:pPr>
            <a:r>
              <a:rPr lang="en-US" b="1" dirty="0">
                <a:ea typeface="+mj-lt"/>
                <a:cs typeface="+mj-lt"/>
              </a:rPr>
              <a:t>Tailor Resources for Learning about Substance Use Disorder (SUD)</a:t>
            </a:r>
            <a:endParaRPr lang="en-US" dirty="0"/>
          </a:p>
          <a:p>
            <a:pPr>
              <a:buClr>
                <a:srgbClr val="8AD0D6"/>
              </a:buClr>
              <a:buFont typeface="Wingdings 3"/>
              <a:buChar char=""/>
            </a:pPr>
            <a:r>
              <a:rPr lang="en-US" dirty="0">
                <a:ea typeface="+mj-lt"/>
                <a:cs typeface="+mj-lt"/>
              </a:rPr>
              <a:t>While cisgender males and females largely agree they gained new knowledge, fewer genderqueer and "prefer not to disclose" respondents report the same.</a:t>
            </a:r>
            <a:endParaRPr lang="en-US" dirty="0"/>
          </a:p>
          <a:p>
            <a:pPr>
              <a:buNone/>
            </a:pPr>
            <a:r>
              <a:rPr lang="en-US" b="1" dirty="0">
                <a:ea typeface="+mj-lt"/>
                <a:cs typeface="+mj-lt"/>
              </a:rPr>
              <a:t>Promote Resource Awareness and Usage</a:t>
            </a:r>
            <a:endParaRPr lang="en-US" dirty="0"/>
          </a:p>
          <a:p>
            <a:pPr>
              <a:buClr>
                <a:srgbClr val="8AD0D6"/>
              </a:buClr>
              <a:buFont typeface="Wingdings 3"/>
              <a:buChar char=""/>
            </a:pPr>
            <a:r>
              <a:rPr lang="en-US" dirty="0">
                <a:ea typeface="+mj-lt"/>
                <a:cs typeface="+mj-lt"/>
              </a:rPr>
              <a:t>Provide detailed, actionable resource guides during and after events.</a:t>
            </a:r>
            <a:endParaRPr lang="en-US" dirty="0"/>
          </a:p>
          <a:p>
            <a:pPr marL="0" indent="0">
              <a:buNone/>
            </a:pPr>
            <a:endParaRPr lang="en-US" dirty="0"/>
          </a:p>
          <a:p>
            <a:pPr marL="0" indent="0">
              <a:buNone/>
            </a:pPr>
            <a:endParaRPr lang="en-US" dirty="0">
              <a:ea typeface="+mj-lt"/>
              <a:cs typeface="+mj-lt"/>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5DF423B5-CF9E-C1B9-E9D5-6411ED585C24}"/>
              </a:ext>
            </a:extLst>
          </p:cNvPr>
          <p:cNvSpPr>
            <a:spLocks noGrp="1"/>
          </p:cNvSpPr>
          <p:nvPr>
            <p:ph type="sldNum" sz="quarter" idx="12"/>
          </p:nvPr>
        </p:nvSpPr>
        <p:spPr/>
        <p:txBody>
          <a:bodyPr/>
          <a:lstStyle/>
          <a:p>
            <a:fld id="{5AF9F84A-4CF8-4ACD-9777-E31CF1514E9D}" type="slidenum">
              <a:rPr lang="en-US" smtClean="0"/>
              <a:t>51</a:t>
            </a:fld>
            <a:endParaRPr lang="en-US"/>
          </a:p>
        </p:txBody>
      </p:sp>
    </p:spTree>
    <p:extLst>
      <p:ext uri="{BB962C8B-B14F-4D97-AF65-F5344CB8AC3E}">
        <p14:creationId xmlns:p14="http://schemas.microsoft.com/office/powerpoint/2010/main" val="314089809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C26764-2961-C0CC-182E-F8EE8098DB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9D081F-15D0-72E4-9BA5-CD986EA84445}"/>
              </a:ext>
            </a:extLst>
          </p:cNvPr>
          <p:cNvSpPr>
            <a:spLocks noGrp="1"/>
          </p:cNvSpPr>
          <p:nvPr>
            <p:ph type="title"/>
          </p:nvPr>
        </p:nvSpPr>
        <p:spPr>
          <a:xfrm>
            <a:off x="947817" y="2238386"/>
            <a:ext cx="9404723" cy="1400530"/>
          </a:xfrm>
        </p:spPr>
        <p:txBody>
          <a:bodyPr/>
          <a:lstStyle/>
          <a:p>
            <a:pPr algn="ctr"/>
            <a:r>
              <a:rPr lang="en-US"/>
              <a:t>Any Questions</a:t>
            </a:r>
          </a:p>
        </p:txBody>
      </p:sp>
      <p:sp>
        <p:nvSpPr>
          <p:cNvPr id="4" name="Slide Number Placeholder 3">
            <a:extLst>
              <a:ext uri="{FF2B5EF4-FFF2-40B4-BE49-F238E27FC236}">
                <a16:creationId xmlns:a16="http://schemas.microsoft.com/office/drawing/2014/main" id="{78EC57B5-A7F0-1743-8F50-E621A851E10C}"/>
              </a:ext>
            </a:extLst>
          </p:cNvPr>
          <p:cNvSpPr>
            <a:spLocks noGrp="1"/>
          </p:cNvSpPr>
          <p:nvPr>
            <p:ph type="sldNum" sz="quarter" idx="12"/>
          </p:nvPr>
        </p:nvSpPr>
        <p:spPr/>
        <p:txBody>
          <a:bodyPr/>
          <a:lstStyle/>
          <a:p>
            <a:fld id="{5AF9F84A-4CF8-4ACD-9777-E31CF1514E9D}" type="slidenum">
              <a:rPr lang="en-US" smtClean="0"/>
              <a:t>52</a:t>
            </a:fld>
            <a:endParaRPr lang="en-US"/>
          </a:p>
        </p:txBody>
      </p:sp>
    </p:spTree>
    <p:extLst>
      <p:ext uri="{BB962C8B-B14F-4D97-AF65-F5344CB8AC3E}">
        <p14:creationId xmlns:p14="http://schemas.microsoft.com/office/powerpoint/2010/main" val="884662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DA85BC28-FBB2-3AAA-6E0C-BDF9520D9F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F21D62-EEC1-4DA4-4A7A-CBF57CE76497}"/>
              </a:ext>
            </a:extLst>
          </p:cNvPr>
          <p:cNvSpPr>
            <a:spLocks noGrp="1"/>
          </p:cNvSpPr>
          <p:nvPr>
            <p:ph type="title"/>
          </p:nvPr>
        </p:nvSpPr>
        <p:spPr>
          <a:xfrm>
            <a:off x="648929" y="1450259"/>
            <a:ext cx="3753599" cy="1442153"/>
          </a:xfrm>
        </p:spPr>
        <p:txBody>
          <a:bodyPr>
            <a:normAutofit/>
          </a:bodyPr>
          <a:lstStyle/>
          <a:p>
            <a:r>
              <a:rPr lang="en-US" sz="3600"/>
              <a:t>About Second Act Programs</a:t>
            </a:r>
          </a:p>
        </p:txBody>
      </p:sp>
      <p:sp>
        <p:nvSpPr>
          <p:cNvPr id="4" name="Slide Number Placeholder 3">
            <a:extLst>
              <a:ext uri="{FF2B5EF4-FFF2-40B4-BE49-F238E27FC236}">
                <a16:creationId xmlns:a16="http://schemas.microsoft.com/office/drawing/2014/main" id="{10C49123-C934-0CCF-B796-9299AD56835F}"/>
              </a:ext>
            </a:extLst>
          </p:cNvPr>
          <p:cNvSpPr>
            <a:spLocks noGrp="1"/>
          </p:cNvSpPr>
          <p:nvPr>
            <p:ph type="sldNum" sz="quarter" idx="12"/>
          </p:nvPr>
        </p:nvSpPr>
        <p:spPr>
          <a:xfrm>
            <a:off x="10352540" y="295729"/>
            <a:ext cx="838199" cy="767687"/>
          </a:xfrm>
        </p:spPr>
        <p:txBody>
          <a:bodyPr>
            <a:normAutofit/>
          </a:bodyPr>
          <a:lstStyle/>
          <a:p>
            <a:pPr>
              <a:spcAft>
                <a:spcPts val="600"/>
              </a:spcAft>
            </a:pPr>
            <a:fld id="{5AF9F84A-4CF8-4ACD-9777-E31CF1514E9D}" type="slidenum">
              <a:rPr lang="en-US" smtClean="0"/>
              <a:pPr>
                <a:spcAft>
                  <a:spcPts val="600"/>
                </a:spcAft>
              </a:pPr>
              <a:t>6</a:t>
            </a:fld>
            <a:endParaRPr lang="en-US"/>
          </a:p>
        </p:txBody>
      </p:sp>
      <p:sp>
        <p:nvSpPr>
          <p:cNvPr id="3" name="Content Placeholder 2">
            <a:extLst>
              <a:ext uri="{FF2B5EF4-FFF2-40B4-BE49-F238E27FC236}">
                <a16:creationId xmlns:a16="http://schemas.microsoft.com/office/drawing/2014/main" id="{D9E2CBF6-1C22-ACBB-625E-58C97574D630}"/>
              </a:ext>
            </a:extLst>
          </p:cNvPr>
          <p:cNvSpPr>
            <a:spLocks noGrp="1"/>
          </p:cNvSpPr>
          <p:nvPr>
            <p:ph idx="1"/>
          </p:nvPr>
        </p:nvSpPr>
        <p:spPr>
          <a:xfrm>
            <a:off x="647700" y="3072385"/>
            <a:ext cx="3754987" cy="2947415"/>
          </a:xfrm>
        </p:spPr>
        <p:txBody>
          <a:bodyPr>
            <a:normAutofit/>
          </a:bodyPr>
          <a:lstStyle/>
          <a:p>
            <a:pPr marL="0" indent="0">
              <a:spcAft>
                <a:spcPts val="800"/>
              </a:spcAft>
              <a:buNone/>
            </a:pPr>
            <a:r>
              <a:rPr lang="en-US" sz="1800" b="1" kern="100">
                <a:latin typeface="Aptos" panose="020B0004020202020204" pitchFamily="34" charset="0"/>
                <a:cs typeface="Times New Roman" panose="02020603050405020304" pitchFamily="18" charset="0"/>
              </a:rPr>
              <a:t>DRAMA THERAPY</a:t>
            </a:r>
          </a:p>
          <a:p>
            <a:pPr marR="0"/>
            <a:r>
              <a:rPr lang="en-US" sz="1800">
                <a:latin typeface="montserrat" panose="00000500000000000000" pitchFamily="2" charset="0"/>
              </a:rPr>
              <a:t>Trauma-informed therapeutic intervention to prevent relapse, compassion fatigue, and secondary trauma among Certified Peer Recovery Specialists, facilitated by a drama therapist in recovery</a:t>
            </a:r>
          </a:p>
          <a:p>
            <a:endParaRPr lang="en-US" sz="1800"/>
          </a:p>
        </p:txBody>
      </p:sp>
      <p:pic>
        <p:nvPicPr>
          <p:cNvPr id="5" name="Picture 4" descr="A group of people in a room&#10;&#10;Description automatically generated">
            <a:hlinkClick r:id="rId3" tgtFrame="&quot;_self&quot;"/>
            <a:extLst>
              <a:ext uri="{FF2B5EF4-FFF2-40B4-BE49-F238E27FC236}">
                <a16:creationId xmlns:a16="http://schemas.microsoft.com/office/drawing/2014/main" id="{70CE04BE-D172-4FF3-3B15-F27F861AFBAF}"/>
              </a:ext>
            </a:extLst>
          </p:cNvPr>
          <p:cNvPicPr>
            <a:picLocks noChangeAspect="1"/>
          </p:cNvPicPr>
          <p:nvPr/>
        </p:nvPicPr>
        <p:blipFill>
          <a:blip r:embed="rId4">
            <a:extLst>
              <a:ext uri="{28A0092B-C50C-407E-A947-70E740481C1C}">
                <a14:useLocalDpi xmlns:a14="http://schemas.microsoft.com/office/drawing/2010/main" val="0"/>
              </a:ext>
            </a:extLst>
          </a:blip>
          <a:srcRect l="3729" r="7499" b="2"/>
          <a:stretch/>
        </p:blipFill>
        <p:spPr bwMode="auto">
          <a:xfrm>
            <a:off x="5050389" y="1447799"/>
            <a:ext cx="6493910" cy="4572001"/>
          </a:xfrm>
          <a:prstGeom prst="rect">
            <a:avLst/>
          </a:prstGeom>
          <a:noFill/>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34613455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3CA450-C911-7DAF-3C69-1DC78D2409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1D13A9-9860-928F-CA6F-7D532A43A021}"/>
              </a:ext>
            </a:extLst>
          </p:cNvPr>
          <p:cNvSpPr>
            <a:spLocks noGrp="1"/>
          </p:cNvSpPr>
          <p:nvPr>
            <p:ph type="title"/>
          </p:nvPr>
        </p:nvSpPr>
        <p:spPr>
          <a:xfrm>
            <a:off x="646111" y="452718"/>
            <a:ext cx="9404723" cy="1134542"/>
          </a:xfrm>
        </p:spPr>
        <p:txBody>
          <a:bodyPr/>
          <a:lstStyle/>
          <a:p>
            <a:pPr algn="ctr"/>
            <a:r>
              <a:rPr lang="en-US"/>
              <a:t>About Prevention Plays</a:t>
            </a:r>
          </a:p>
        </p:txBody>
      </p:sp>
      <p:sp>
        <p:nvSpPr>
          <p:cNvPr id="3" name="Content Placeholder 2">
            <a:extLst>
              <a:ext uri="{FF2B5EF4-FFF2-40B4-BE49-F238E27FC236}">
                <a16:creationId xmlns:a16="http://schemas.microsoft.com/office/drawing/2014/main" id="{C91F3AB6-A6A3-50DD-6176-47F0F0ED3D9C}"/>
              </a:ext>
            </a:extLst>
          </p:cNvPr>
          <p:cNvSpPr>
            <a:spLocks noGrp="1"/>
          </p:cNvSpPr>
          <p:nvPr>
            <p:ph idx="1"/>
          </p:nvPr>
        </p:nvSpPr>
        <p:spPr>
          <a:xfrm>
            <a:off x="1103312" y="1268084"/>
            <a:ext cx="8946541" cy="5253486"/>
          </a:xfrm>
        </p:spPr>
        <p:txBody>
          <a:bodyPr>
            <a:normAutofit/>
          </a:bodyPr>
          <a:lstStyle/>
          <a:p>
            <a:r>
              <a:rPr lang="en-US" sz="2200">
                <a:solidFill>
                  <a:srgbClr val="F5F5EF"/>
                </a:solidFill>
                <a:latin typeface="montserrat" panose="00000500000000000000" pitchFamily="2" charset="0"/>
              </a:rPr>
              <a:t>2nd Act is the only nonprofit organization in the United States that creates original drama therapeutic productions as a substance use prevention intervention. We utilize real stories, actors with lived experience, drama therapeutic theory, and prevention framework to ensure audiences walk away with a deeper understanding of and compassion for Substance Use Disorder and those affected by it. </a:t>
            </a:r>
          </a:p>
        </p:txBody>
      </p:sp>
      <p:sp>
        <p:nvSpPr>
          <p:cNvPr id="4" name="Slide Number Placeholder 3">
            <a:extLst>
              <a:ext uri="{FF2B5EF4-FFF2-40B4-BE49-F238E27FC236}">
                <a16:creationId xmlns:a16="http://schemas.microsoft.com/office/drawing/2014/main" id="{23F5B88E-845A-DC2B-F695-724CD7AAC770}"/>
              </a:ext>
            </a:extLst>
          </p:cNvPr>
          <p:cNvSpPr>
            <a:spLocks noGrp="1"/>
          </p:cNvSpPr>
          <p:nvPr>
            <p:ph type="sldNum" sz="quarter" idx="12"/>
          </p:nvPr>
        </p:nvSpPr>
        <p:spPr/>
        <p:txBody>
          <a:bodyPr/>
          <a:lstStyle/>
          <a:p>
            <a:fld id="{5AF9F84A-4CF8-4ACD-9777-E31CF1514E9D}" type="slidenum">
              <a:rPr lang="en-US" smtClean="0"/>
              <a:t>7</a:t>
            </a:fld>
            <a:endParaRPr lang="en-US"/>
          </a:p>
        </p:txBody>
      </p:sp>
    </p:spTree>
    <p:extLst>
      <p:ext uri="{BB962C8B-B14F-4D97-AF65-F5344CB8AC3E}">
        <p14:creationId xmlns:p14="http://schemas.microsoft.com/office/powerpoint/2010/main" val="19262192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321237-67FF-70B7-EBA8-BFCA2BB809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C58DE4-4129-AC45-F671-D5F7B42A973A}"/>
              </a:ext>
            </a:extLst>
          </p:cNvPr>
          <p:cNvSpPr>
            <a:spLocks noGrp="1"/>
          </p:cNvSpPr>
          <p:nvPr>
            <p:ph type="title"/>
          </p:nvPr>
        </p:nvSpPr>
        <p:spPr>
          <a:xfrm>
            <a:off x="646111" y="452718"/>
            <a:ext cx="9404723" cy="1134542"/>
          </a:xfrm>
        </p:spPr>
        <p:txBody>
          <a:bodyPr/>
          <a:lstStyle/>
          <a:p>
            <a:pPr algn="ctr"/>
            <a:r>
              <a:rPr lang="en-US"/>
              <a:t>About Prevention Plays</a:t>
            </a:r>
          </a:p>
        </p:txBody>
      </p:sp>
      <p:sp>
        <p:nvSpPr>
          <p:cNvPr id="3" name="Content Placeholder 2">
            <a:extLst>
              <a:ext uri="{FF2B5EF4-FFF2-40B4-BE49-F238E27FC236}">
                <a16:creationId xmlns:a16="http://schemas.microsoft.com/office/drawing/2014/main" id="{7E6B61FA-D306-56D8-B3FE-211B4A459C91}"/>
              </a:ext>
            </a:extLst>
          </p:cNvPr>
          <p:cNvSpPr>
            <a:spLocks noGrp="1"/>
          </p:cNvSpPr>
          <p:nvPr>
            <p:ph idx="1"/>
          </p:nvPr>
        </p:nvSpPr>
        <p:spPr>
          <a:xfrm>
            <a:off x="1103312" y="1268084"/>
            <a:ext cx="8946541" cy="5253486"/>
          </a:xfrm>
        </p:spPr>
        <p:txBody>
          <a:bodyPr>
            <a:normAutofit/>
          </a:bodyPr>
          <a:lstStyle/>
          <a:p>
            <a:pPr marL="0" marR="0" indent="0">
              <a:lnSpc>
                <a:spcPct val="107000"/>
              </a:lnSpc>
              <a:spcAft>
                <a:spcPts val="800"/>
              </a:spcAft>
              <a:buNone/>
            </a:pPr>
            <a:r>
              <a:rPr lang="en-US" sz="1800" b="1" kern="100">
                <a:effectLst/>
                <a:latin typeface="Aptos" panose="020B0004020202020204" pitchFamily="34" charset="0"/>
                <a:ea typeface="Aptos" panose="020B0004020202020204" pitchFamily="34" charset="0"/>
                <a:cs typeface="Times New Roman" panose="02020603050405020304" pitchFamily="18" charset="0"/>
              </a:rPr>
              <a:t>PLAYS RUN 30-45 MIN &amp; ARE: </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marR="0" lvl="0">
              <a:lnSpc>
                <a:spcPct val="107000"/>
              </a:lnSpc>
              <a:tabLst>
                <a:tab pos="457200" algn="l"/>
              </a:tabLst>
            </a:pPr>
            <a:r>
              <a:rPr lang="en-US" sz="2200">
                <a:solidFill>
                  <a:srgbClr val="F5F5EF"/>
                </a:solidFill>
                <a:latin typeface="montserrat" panose="00000500000000000000" pitchFamily="2" charset="0"/>
              </a:rPr>
              <a:t>Performed by actors in long-term recovery or with lived experience of Substance Use</a:t>
            </a:r>
          </a:p>
          <a:p>
            <a:pPr marR="0" lvl="0">
              <a:lnSpc>
                <a:spcPct val="107000"/>
              </a:lnSpc>
              <a:tabLst>
                <a:tab pos="457200" algn="l"/>
              </a:tabLst>
            </a:pPr>
            <a:r>
              <a:rPr lang="en-US" sz="2200">
                <a:solidFill>
                  <a:srgbClr val="F5F5EF"/>
                </a:solidFill>
                <a:latin typeface="montserrat" panose="00000500000000000000" pitchFamily="2" charset="0"/>
              </a:rPr>
              <a:t>Based on real stories</a:t>
            </a:r>
          </a:p>
          <a:p>
            <a:pPr>
              <a:lnSpc>
                <a:spcPct val="107000"/>
              </a:lnSpc>
              <a:tabLst>
                <a:tab pos="457200" algn="l"/>
              </a:tabLst>
            </a:pPr>
            <a:r>
              <a:rPr lang="en-US" sz="2200">
                <a:solidFill>
                  <a:srgbClr val="F5F5EF"/>
                </a:solidFill>
                <a:latin typeface="montserrat" panose="00000500000000000000" pitchFamily="2" charset="0"/>
              </a:rPr>
              <a:t>Designed to meet relevant health education standards based on Department of Education outcomes for each state where 2nd Act performs</a:t>
            </a:r>
          </a:p>
          <a:p>
            <a:pPr marR="0" lvl="0">
              <a:lnSpc>
                <a:spcPct val="107000"/>
              </a:lnSpc>
              <a:tabLst>
                <a:tab pos="457200" algn="l"/>
              </a:tabLst>
            </a:pPr>
            <a:r>
              <a:rPr lang="en-US" sz="2200">
                <a:solidFill>
                  <a:srgbClr val="F5F5EF"/>
                </a:solidFill>
                <a:latin typeface="montserrat" panose="00000500000000000000" pitchFamily="2" charset="0"/>
              </a:rPr>
              <a:t>Followed by a facilitated talkback from our actors</a:t>
            </a:r>
          </a:p>
          <a:p>
            <a:pPr marR="0" lvl="0">
              <a:lnSpc>
                <a:spcPct val="107000"/>
              </a:lnSpc>
              <a:tabLst>
                <a:tab pos="457200" algn="l"/>
              </a:tabLst>
            </a:pPr>
            <a:r>
              <a:rPr lang="en-US" sz="2200">
                <a:solidFill>
                  <a:srgbClr val="F5F5EF"/>
                </a:solidFill>
                <a:latin typeface="montserrat" panose="00000500000000000000" pitchFamily="2" charset="0"/>
              </a:rPr>
              <a:t>Suitable for ages 12 and above</a:t>
            </a:r>
          </a:p>
          <a:p>
            <a:pPr marR="0" lvl="0">
              <a:lnSpc>
                <a:spcPct val="107000"/>
              </a:lnSpc>
              <a:tabLst>
                <a:tab pos="457200" algn="l"/>
              </a:tabLst>
            </a:pPr>
            <a:r>
              <a:rPr lang="en-US" sz="2200">
                <a:solidFill>
                  <a:srgbClr val="F5F5EF"/>
                </a:solidFill>
                <a:latin typeface="montserrat" panose="00000500000000000000" pitchFamily="2" charset="0"/>
              </a:rPr>
              <a:t>Accompanied by a discussion and resource guide</a:t>
            </a:r>
          </a:p>
          <a:p>
            <a:endParaRPr lang="en-US" sz="2200">
              <a:solidFill>
                <a:srgbClr val="F5F5EF"/>
              </a:solidFill>
              <a:latin typeface="montserrat" panose="00000500000000000000" pitchFamily="2" charset="0"/>
            </a:endParaRPr>
          </a:p>
        </p:txBody>
      </p:sp>
      <p:sp>
        <p:nvSpPr>
          <p:cNvPr id="4" name="Slide Number Placeholder 3">
            <a:extLst>
              <a:ext uri="{FF2B5EF4-FFF2-40B4-BE49-F238E27FC236}">
                <a16:creationId xmlns:a16="http://schemas.microsoft.com/office/drawing/2014/main" id="{93DA5D6A-BD68-447B-0324-732C5E5FF3CF}"/>
              </a:ext>
            </a:extLst>
          </p:cNvPr>
          <p:cNvSpPr>
            <a:spLocks noGrp="1"/>
          </p:cNvSpPr>
          <p:nvPr>
            <p:ph type="sldNum" sz="quarter" idx="12"/>
          </p:nvPr>
        </p:nvSpPr>
        <p:spPr/>
        <p:txBody>
          <a:bodyPr/>
          <a:lstStyle/>
          <a:p>
            <a:fld id="{5AF9F84A-4CF8-4ACD-9777-E31CF1514E9D}" type="slidenum">
              <a:rPr lang="en-US" smtClean="0"/>
              <a:t>8</a:t>
            </a:fld>
            <a:endParaRPr lang="en-US"/>
          </a:p>
        </p:txBody>
      </p:sp>
    </p:spTree>
    <p:extLst>
      <p:ext uri="{BB962C8B-B14F-4D97-AF65-F5344CB8AC3E}">
        <p14:creationId xmlns:p14="http://schemas.microsoft.com/office/powerpoint/2010/main" val="3704809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59558A-EF4D-FE26-D387-89F38E2235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E823B2-133F-338F-6033-9B15C06AEC60}"/>
              </a:ext>
            </a:extLst>
          </p:cNvPr>
          <p:cNvSpPr>
            <a:spLocks noGrp="1"/>
          </p:cNvSpPr>
          <p:nvPr>
            <p:ph type="title"/>
          </p:nvPr>
        </p:nvSpPr>
        <p:spPr>
          <a:xfrm>
            <a:off x="646111" y="452718"/>
            <a:ext cx="9404723" cy="1134542"/>
          </a:xfrm>
        </p:spPr>
        <p:txBody>
          <a:bodyPr/>
          <a:lstStyle/>
          <a:p>
            <a:pPr algn="ctr"/>
            <a:r>
              <a:rPr lang="en-US"/>
              <a:t>About Prevention Plays</a:t>
            </a:r>
          </a:p>
        </p:txBody>
      </p:sp>
      <p:sp>
        <p:nvSpPr>
          <p:cNvPr id="3" name="Content Placeholder 2">
            <a:extLst>
              <a:ext uri="{FF2B5EF4-FFF2-40B4-BE49-F238E27FC236}">
                <a16:creationId xmlns:a16="http://schemas.microsoft.com/office/drawing/2014/main" id="{E79383FC-32F3-C370-8521-15EDFA9DB190}"/>
              </a:ext>
            </a:extLst>
          </p:cNvPr>
          <p:cNvSpPr>
            <a:spLocks noGrp="1"/>
          </p:cNvSpPr>
          <p:nvPr>
            <p:ph idx="1"/>
          </p:nvPr>
        </p:nvSpPr>
        <p:spPr>
          <a:xfrm>
            <a:off x="1103312" y="1268084"/>
            <a:ext cx="8946541" cy="5253486"/>
          </a:xfrm>
        </p:spPr>
        <p:txBody>
          <a:bodyPr>
            <a:normAutofit/>
          </a:bodyPr>
          <a:lstStyle/>
          <a:p>
            <a:pPr marL="0" indent="0">
              <a:lnSpc>
                <a:spcPct val="107000"/>
              </a:lnSpc>
              <a:spcAft>
                <a:spcPts val="800"/>
              </a:spcAft>
              <a:buNone/>
            </a:pPr>
            <a:r>
              <a:rPr lang="en-US" sz="1800" b="1" kern="100">
                <a:latin typeface="Aptos" panose="020B0004020202020204" pitchFamily="34" charset="0"/>
                <a:cs typeface="Times New Roman" panose="02020603050405020304" pitchFamily="18" charset="0"/>
              </a:rPr>
              <a:t>OUTCOMES</a:t>
            </a:r>
          </a:p>
          <a:p>
            <a:pPr marR="0" lvl="0">
              <a:lnSpc>
                <a:spcPct val="107000"/>
              </a:lnSpc>
              <a:tabLst>
                <a:tab pos="457200" algn="l"/>
              </a:tabLst>
            </a:pPr>
            <a:r>
              <a:rPr lang="en-US" sz="2200">
                <a:solidFill>
                  <a:srgbClr val="F5F5EF"/>
                </a:solidFill>
                <a:latin typeface="montserrat" panose="00000500000000000000" pitchFamily="2" charset="0"/>
              </a:rPr>
              <a:t>Identify what Substance Use Disorder (SUD) looks like in an individual and a family. </a:t>
            </a:r>
          </a:p>
          <a:p>
            <a:pPr marR="0" lvl="0">
              <a:lnSpc>
                <a:spcPct val="107000"/>
              </a:lnSpc>
              <a:tabLst>
                <a:tab pos="457200" algn="l"/>
              </a:tabLst>
            </a:pPr>
            <a:r>
              <a:rPr lang="en-US" sz="2200">
                <a:solidFill>
                  <a:srgbClr val="F5F5EF"/>
                </a:solidFill>
                <a:latin typeface="montserrat" panose="00000500000000000000" pitchFamily="2" charset="0"/>
              </a:rPr>
              <a:t>Identify the nature and origins of SUD.</a:t>
            </a:r>
          </a:p>
          <a:p>
            <a:pPr marR="0" lvl="0">
              <a:lnSpc>
                <a:spcPct val="107000"/>
              </a:lnSpc>
              <a:tabLst>
                <a:tab pos="457200" algn="l"/>
              </a:tabLst>
            </a:pPr>
            <a:r>
              <a:rPr lang="en-US" sz="2200">
                <a:solidFill>
                  <a:srgbClr val="F5F5EF"/>
                </a:solidFill>
                <a:latin typeface="montserrat" panose="00000500000000000000" pitchFamily="2" charset="0"/>
              </a:rPr>
              <a:t>Identify a trusted adult and local resources to talk to about SUD.</a:t>
            </a:r>
          </a:p>
          <a:p>
            <a:pPr marR="0" lvl="0">
              <a:lnSpc>
                <a:spcPct val="107000"/>
              </a:lnSpc>
              <a:tabLst>
                <a:tab pos="457200" algn="l"/>
              </a:tabLst>
            </a:pPr>
            <a:r>
              <a:rPr lang="en-US" sz="2200">
                <a:solidFill>
                  <a:srgbClr val="F5F5EF"/>
                </a:solidFill>
                <a:latin typeface="montserrat" panose="00000500000000000000" pitchFamily="2" charset="0"/>
              </a:rPr>
              <a:t>Normalize conversation about SUD by practicing it post-show. </a:t>
            </a:r>
          </a:p>
          <a:p>
            <a:pPr marR="0" lvl="0">
              <a:lnSpc>
                <a:spcPct val="107000"/>
              </a:lnSpc>
              <a:tabLst>
                <a:tab pos="457200" algn="l"/>
              </a:tabLst>
            </a:pPr>
            <a:r>
              <a:rPr lang="en-US" sz="2200">
                <a:solidFill>
                  <a:srgbClr val="F5F5EF"/>
                </a:solidFill>
                <a:latin typeface="montserrat" panose="00000500000000000000" pitchFamily="2" charset="0"/>
              </a:rPr>
              <a:t>Create allyship within the student body to help support those struggling with SUD. </a:t>
            </a:r>
          </a:p>
          <a:p>
            <a:pPr marR="0" lvl="0">
              <a:lnSpc>
                <a:spcPct val="107000"/>
              </a:lnSpc>
              <a:tabLst>
                <a:tab pos="457200" algn="l"/>
              </a:tabLst>
            </a:pPr>
            <a:r>
              <a:rPr lang="en-US" sz="2200">
                <a:solidFill>
                  <a:srgbClr val="F5F5EF"/>
                </a:solidFill>
                <a:latin typeface="montserrat" panose="00000500000000000000" pitchFamily="2" charset="0"/>
              </a:rPr>
              <a:t>Identify pathways to recovery and healthy coping skills.</a:t>
            </a:r>
          </a:p>
        </p:txBody>
      </p:sp>
      <p:sp>
        <p:nvSpPr>
          <p:cNvPr id="4" name="Slide Number Placeholder 3">
            <a:extLst>
              <a:ext uri="{FF2B5EF4-FFF2-40B4-BE49-F238E27FC236}">
                <a16:creationId xmlns:a16="http://schemas.microsoft.com/office/drawing/2014/main" id="{47D1FD66-A314-CE2A-3769-A1CDDB3E21A3}"/>
              </a:ext>
            </a:extLst>
          </p:cNvPr>
          <p:cNvSpPr>
            <a:spLocks noGrp="1"/>
          </p:cNvSpPr>
          <p:nvPr>
            <p:ph type="sldNum" sz="quarter" idx="12"/>
          </p:nvPr>
        </p:nvSpPr>
        <p:spPr/>
        <p:txBody>
          <a:bodyPr/>
          <a:lstStyle/>
          <a:p>
            <a:fld id="{5AF9F84A-4CF8-4ACD-9777-E31CF1514E9D}" type="slidenum">
              <a:rPr lang="en-US" smtClean="0"/>
              <a:t>9</a:t>
            </a:fld>
            <a:endParaRPr lang="en-US"/>
          </a:p>
        </p:txBody>
      </p:sp>
    </p:spTree>
    <p:extLst>
      <p:ext uri="{BB962C8B-B14F-4D97-AF65-F5344CB8AC3E}">
        <p14:creationId xmlns:p14="http://schemas.microsoft.com/office/powerpoint/2010/main" val="30219133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32</TotalTime>
  <Words>4869</Words>
  <Application>Microsoft Office PowerPoint</Application>
  <PresentationFormat>Widescreen</PresentationFormat>
  <Paragraphs>688</Paragraphs>
  <Slides>52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52</vt:i4>
      </vt:variant>
    </vt:vector>
  </HeadingPairs>
  <TitlesOfParts>
    <vt:vector size="62" baseType="lpstr">
      <vt:lpstr>Aptos</vt:lpstr>
      <vt:lpstr>Aptos Narrow</vt:lpstr>
      <vt:lpstr>Arial</vt:lpstr>
      <vt:lpstr>Calibri</vt:lpstr>
      <vt:lpstr>Century Gothic</vt:lpstr>
      <vt:lpstr>montserrat</vt:lpstr>
      <vt:lpstr>wfont_5c6da9_51e73370c51d4847a66bce10e55b2b02</vt:lpstr>
      <vt:lpstr>Wingdings</vt:lpstr>
      <vt:lpstr>Wingdings 3</vt:lpstr>
      <vt:lpstr>Ion</vt:lpstr>
      <vt:lpstr>QSO 705 Capstone in Business Analytics  Prevention Plays Feedback Survey Analysis</vt:lpstr>
      <vt:lpstr>Part 1 – About Second Act Organization and Prevention Plays</vt:lpstr>
      <vt:lpstr>About Second Act Organization</vt:lpstr>
      <vt:lpstr>About Second Act Programs</vt:lpstr>
      <vt:lpstr>About Second Act Programs</vt:lpstr>
      <vt:lpstr>About Second Act Programs</vt:lpstr>
      <vt:lpstr>About Prevention Plays</vt:lpstr>
      <vt:lpstr>About Prevention Plays</vt:lpstr>
      <vt:lpstr>About Prevention Plays</vt:lpstr>
      <vt:lpstr>About Prevention Plays</vt:lpstr>
      <vt:lpstr>About Prevention Plays</vt:lpstr>
      <vt:lpstr>Past Performance Venues  (Alphabetical from A to D)</vt:lpstr>
      <vt:lpstr>Part 2 - Data and Data Cleaning</vt:lpstr>
      <vt:lpstr>Prevention Plays – Survey Questions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Part 3 - Analysis of Feedback Responses to  Various Questions</vt:lpstr>
      <vt:lpstr>Responses by Age Group</vt:lpstr>
      <vt:lpstr>Responses by Ethnicities</vt:lpstr>
      <vt:lpstr>Responses by Gender Identity</vt:lpstr>
      <vt:lpstr>Responses by Favorite Part</vt:lpstr>
      <vt:lpstr>Responses by New Learning</vt:lpstr>
      <vt:lpstr>Responses by Identify Resources</vt:lpstr>
      <vt:lpstr>Responses by Continue Conversation</vt:lpstr>
      <vt:lpstr>Responses by Change Opinion</vt:lpstr>
      <vt:lpstr>Conclusions</vt:lpstr>
      <vt:lpstr>Recommendations</vt:lpstr>
      <vt:lpstr>Any Questions?</vt:lpstr>
      <vt:lpstr>Part 4 - Analysis of Feedback Responses by Age Group</vt:lpstr>
      <vt:lpstr>Favorite Part by Age Group</vt:lpstr>
      <vt:lpstr>New Learning by Age Group</vt:lpstr>
      <vt:lpstr>Identify Resources by Age Group</vt:lpstr>
      <vt:lpstr>Continue Conversation by Age Group</vt:lpstr>
      <vt:lpstr>Change Opinion by Age Group</vt:lpstr>
      <vt:lpstr>Conclusions</vt:lpstr>
      <vt:lpstr>Recommendations</vt:lpstr>
      <vt:lpstr>Any Questions?</vt:lpstr>
      <vt:lpstr>Part 5 - Analysis of Feedback Responses by Gender Identity</vt:lpstr>
      <vt:lpstr>Favorite Part by Gender Identity</vt:lpstr>
      <vt:lpstr>New Learning by Gender Identity</vt:lpstr>
      <vt:lpstr>Identify Resources by Gender Identity</vt:lpstr>
      <vt:lpstr>Continue Conversation by Gender Identity</vt:lpstr>
      <vt:lpstr>Change Opinion by Gender Identity</vt:lpstr>
      <vt:lpstr>Conclusions</vt:lpstr>
      <vt:lpstr>Recommendations</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1 Classwork</dc:title>
  <dc:creator>Tej Dhakar</dc:creator>
  <cp:lastModifiedBy>Chaudhary, Minakshi</cp:lastModifiedBy>
  <cp:revision>10</cp:revision>
  <dcterms:created xsi:type="dcterms:W3CDTF">2022-09-02T05:16:12Z</dcterms:created>
  <dcterms:modified xsi:type="dcterms:W3CDTF">2024-12-17T18:01:48Z</dcterms:modified>
</cp:coreProperties>
</file>

<file path=docProps/thumbnail.jpeg>
</file>